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5c3ed88b4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5c3ed88b4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5c3ed88b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5c3ed88b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5c3ed88b4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5c3ed88b4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5c3ed88b4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5c3ed88b4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5c3ed88b4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5c3ed88b4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5c3ed88b4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5c3ed88b4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c3ed88b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c3ed88b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5c3ed88b4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5c3ed88b4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c3ed88b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5c3ed88b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5c3ed88b4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5c3ed88b4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5c3ed88b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5c3ed88b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5c3ed88b4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5c3ed88b4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5c3ed88b4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5c3ed88b4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5c3ed88b4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5c3ed88b4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gif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proremontpk.ru/ustanovka/tehnika-bezopasnosti-pri-rabote-s-personalnym-kompjuterom.html" TargetMode="External"/><Relationship Id="rId4" Type="http://schemas.openxmlformats.org/officeDocument/2006/relationships/image" Target="../media/image3.gif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4294967295"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3600">
                <a:solidFill>
                  <a:srgbClr val="333333"/>
                </a:solidFill>
              </a:rPr>
              <a:t>ТЕХНИКА БЕЗОПАСНОСТИ ПРИ РАБОТЕ С КОМПЬЮТЕРОМ</a:t>
            </a:r>
            <a:endParaRPr b="1" sz="3600"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t/>
            </a:r>
            <a:endParaRPr b="1" sz="3600"/>
          </a:p>
        </p:txBody>
      </p:sp>
      <p:pic>
        <p:nvPicPr>
          <p:cNvPr descr="image_861806162017133777736.gif"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7508" y="2272200"/>
            <a:ext cx="3005592" cy="279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/>
        </p:nvSpPr>
        <p:spPr>
          <a:xfrm>
            <a:off x="1113650" y="138725"/>
            <a:ext cx="7664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333333"/>
                </a:solidFill>
              </a:rPr>
              <a:t>Это касается отопительных батарей или трубопроводов;</a:t>
            </a:r>
            <a:endParaRPr sz="2400">
              <a:solidFill>
                <a:srgbClr val="333333"/>
              </a:solidFill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Char char="-"/>
            </a:pPr>
            <a:r>
              <a:rPr lang="ru" sz="2400">
                <a:solidFill>
                  <a:srgbClr val="333333"/>
                </a:solidFill>
              </a:rPr>
              <a:t> в помещении с компьютерами непозволительно курить или употреблять пищу непосредственно на рабочем месте; </a:t>
            </a:r>
            <a:endParaRPr sz="2400">
              <a:solidFill>
                <a:srgbClr val="333333"/>
              </a:solidFill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Char char="-"/>
            </a:pPr>
            <a:r>
              <a:rPr lang="ru" sz="2400">
                <a:solidFill>
                  <a:srgbClr val="333333"/>
                </a:solidFill>
              </a:rPr>
              <a:t>при ощущении даже незначительного запаха гари, нужно как можно быстрее выключить ПК из сети и обратиться к ответственному за обслуживание компьютерной техники.</a:t>
            </a:r>
            <a:endParaRPr sz="2400">
              <a:solidFill>
                <a:srgbClr val="333333"/>
              </a:solidFill>
            </a:endParaRPr>
          </a:p>
        </p:txBody>
      </p:sp>
      <p:pic>
        <p:nvPicPr>
          <p:cNvPr descr="giphy.gif" id="106" name="Google Shape;10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1729375"/>
            <a:ext cx="2200275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/>
          <p:nvPr/>
        </p:nvSpPr>
        <p:spPr>
          <a:xfrm>
            <a:off x="0" y="1071750"/>
            <a:ext cx="9043200" cy="2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333333"/>
                </a:solidFill>
              </a:rPr>
              <a:t>Действия в аварийных ситуациях:</a:t>
            </a:r>
            <a:endParaRPr b="1" sz="2400"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t/>
            </a:r>
            <a:endParaRPr b="1" sz="2400">
              <a:solidFill>
                <a:srgbClr val="333333"/>
              </a:solidFill>
            </a:endParaRPr>
          </a:p>
        </p:txBody>
      </p:sp>
      <p:sp>
        <p:nvSpPr>
          <p:cNvPr id="112" name="Google Shape;112;p23"/>
          <p:cNvSpPr txBox="1"/>
          <p:nvPr/>
        </p:nvSpPr>
        <p:spPr>
          <a:xfrm>
            <a:off x="-50400" y="870250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3333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3333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3333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3333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3333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3333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333333"/>
                </a:solidFill>
              </a:rPr>
              <a:t>при неполадках любого рода в электроснабжении устройства необходимо сразу отключить компьютер от сети; </a:t>
            </a:r>
            <a:endParaRPr sz="2400">
              <a:solidFill>
                <a:srgbClr val="33333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333333"/>
                </a:solidFill>
              </a:rPr>
              <a:t>если обнаружен оголенный провод, то необходимо оперативно оповестить всех работников офиса, не допуская чьего-либо контакта с ним;</a:t>
            </a:r>
            <a:endParaRPr sz="2400"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333333"/>
                </a:solidFill>
              </a:rPr>
              <a:t>при поражении человека электрическим током, прежде всего, оказывается первая помощь: искусственное дыхание и внешний интенсивный массаж сердца. В первые же мгновения после удара током, вызывается скорая помощь.</a:t>
            </a:r>
            <a:endParaRPr sz="2400"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33333"/>
              </a:solidFill>
              <a:highlight>
                <a:srgbClr val="E9E9E9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None/>
            </a:pPr>
            <a:r>
              <a:t/>
            </a:r>
            <a:endParaRPr sz="240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9ea1f8e6e4-300x300.jpg" id="117" name="Google Shape;11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8200" y="238338"/>
            <a:ext cx="4905175" cy="490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/>
        </p:nvSpPr>
        <p:spPr>
          <a:xfrm>
            <a:off x="277475" y="1071750"/>
            <a:ext cx="8198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333333"/>
                </a:solidFill>
              </a:rPr>
              <a:t>ПО ОКОНЧАНИИ РАБОТЫ</a:t>
            </a:r>
            <a:r>
              <a:rPr lang="ru" sz="2400">
                <a:solidFill>
                  <a:srgbClr val="333333"/>
                </a:solidFill>
              </a:rPr>
              <a:t> </a:t>
            </a:r>
            <a:endParaRPr sz="2400">
              <a:solidFill>
                <a:srgbClr val="333333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333333"/>
                </a:solidFill>
              </a:rPr>
              <a:t>Перед завершением нужно правильно закрыть все программы и окна. Нельзя оставлять активные носители информации (диски и флэшки). Стоит отметить, что порядок выключения составляющих частей ПК отличается от порядка их включения ровно наоборот. Запуск компьютера происходит по цепочке: общее питание – периферия – системный блок. Выключение, соответственно, начинается с системного блока.</a:t>
            </a:r>
            <a:endParaRPr sz="2400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t/>
            </a:r>
            <a:endParaRPr sz="240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 txBox="1"/>
          <p:nvPr/>
        </p:nvSpPr>
        <p:spPr>
          <a:xfrm>
            <a:off x="447750" y="619975"/>
            <a:ext cx="7623600" cy="7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Источник:</a:t>
            </a:r>
            <a:r>
              <a:rPr lang="ru" sz="2400" u="sng">
                <a:solidFill>
                  <a:schemeClr val="hlink"/>
                </a:solidFill>
                <a:hlinkClick r:id="rId3"/>
              </a:rPr>
              <a:t>http://proremontpk.ru/ustanovka/tehnika-bezopasnosti-pri-rabote-s-personalnym-kompjuterom.html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giphy.gif" id="128" name="Google Shape;128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1200" y="1543975"/>
            <a:ext cx="2708455" cy="344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/>
          <p:nvPr/>
        </p:nvSpPr>
        <p:spPr>
          <a:xfrm>
            <a:off x="1182550" y="826625"/>
            <a:ext cx="7600500" cy="7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/>
              <a:t>СПАСИБО ЗА ВНИМАНИЕ!!!</a:t>
            </a:r>
            <a:endParaRPr b="1" sz="3600"/>
          </a:p>
        </p:txBody>
      </p:sp>
      <p:pic>
        <p:nvPicPr>
          <p:cNvPr descr="komputeri-118.gif" id="134" name="Google Shape;13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3575" y="2049150"/>
            <a:ext cx="2422500" cy="232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rgbClr val="333333"/>
                </a:solidFill>
              </a:rPr>
              <a:t>Перед тем, как включить компьютер, необходимо уделить пару минут следующим действиям:</a:t>
            </a:r>
            <a:endParaRPr sz="2400">
              <a:solidFill>
                <a:srgbClr val="333333"/>
              </a:solidFill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Char char="-"/>
            </a:pPr>
            <a:r>
              <a:rPr lang="ru" sz="2400">
                <a:solidFill>
                  <a:srgbClr val="333333"/>
                </a:solidFill>
              </a:rPr>
              <a:t>нужно убедиться в том, что в зоне досягаемости отсутствуют оголенные провода и различные шнуры.</a:t>
            </a:r>
            <a:endParaRPr sz="2400">
              <a:solidFill>
                <a:srgbClr val="333333"/>
              </a:solidFill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Char char="-"/>
            </a:pPr>
            <a:r>
              <a:rPr lang="ru" sz="2400">
                <a:solidFill>
                  <a:srgbClr val="333333"/>
                </a:solidFill>
              </a:rPr>
              <a:t>нельзя начинать работу на технике с видимым повреждением. В случае обнаружения трещины на корпусе или повреждений другого рода, нужно обратиться за помощью в сервисный центр. </a:t>
            </a:r>
            <a:endParaRPr sz="2400"/>
          </a:p>
        </p:txBody>
      </p:sp>
      <p:pic>
        <p:nvPicPr>
          <p:cNvPr descr="giphy.gif"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0137" y="1740850"/>
            <a:ext cx="2200275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315300" y="0"/>
            <a:ext cx="8261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333333"/>
                </a:solidFill>
              </a:rPr>
              <a:t>Это же относится к ПК с неисправным индикатором включения/выключения;</a:t>
            </a:r>
            <a:endParaRPr sz="2400">
              <a:solidFill>
                <a:srgbClr val="333333"/>
              </a:solidFill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Char char="-"/>
            </a:pPr>
            <a:r>
              <a:rPr lang="ru" sz="2400">
                <a:solidFill>
                  <a:srgbClr val="333333"/>
                </a:solidFill>
              </a:rPr>
              <a:t> предметы на столе не должны мешать обзору, пользованию мышкой и клавиатурой; 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descr="giphy.gif"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1729375"/>
            <a:ext cx="2200275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126125" y="1223425"/>
            <a:ext cx="9068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Char char="-"/>
            </a:pPr>
            <a:r>
              <a:rPr lang="ru" sz="2400">
                <a:solidFill>
                  <a:srgbClr val="333333"/>
                </a:solidFill>
              </a:rPr>
              <a:t>п</a:t>
            </a:r>
            <a:r>
              <a:rPr lang="ru" sz="2400">
                <a:solidFill>
                  <a:srgbClr val="333333"/>
                </a:solidFill>
              </a:rPr>
              <a:t>оверхность экрана должна быть абсолютно чистой; на системном блоке не должно находиться никаких предметов, так как в результате вибраций может нарушиться работа устройства;</a:t>
            </a:r>
            <a:endParaRPr sz="2400">
              <a:solidFill>
                <a:srgbClr val="333333"/>
              </a:solidFill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Char char="-"/>
            </a:pPr>
            <a:r>
              <a:rPr lang="ru" sz="2400">
                <a:solidFill>
                  <a:srgbClr val="333333"/>
                </a:solidFill>
              </a:rPr>
              <a:t> нужно убедиться в том, что никакие посторонние предметы не мешают работе системе охлаждения;</a:t>
            </a:r>
            <a:endParaRPr sz="2400">
              <a:solidFill>
                <a:srgbClr val="333333"/>
              </a:solidFill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Char char="-"/>
            </a:pPr>
            <a:r>
              <a:rPr lang="ru" sz="2400">
                <a:solidFill>
                  <a:srgbClr val="333333"/>
                </a:solidFill>
              </a:rPr>
              <a:t>недопустимо включать персональный компьютер в удлинители и розетки, в которых отсутствует заземляющая шина.</a:t>
            </a:r>
            <a:endParaRPr sz="2400">
              <a:solidFill>
                <a:srgbClr val="333333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33333"/>
              </a:solidFill>
            </a:endParaRPr>
          </a:p>
          <a:p>
            <a:pPr indent="0" lvl="0" marL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/>
        </p:nvSpPr>
        <p:spPr>
          <a:xfrm>
            <a:off x="176575" y="1299075"/>
            <a:ext cx="7832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Char char="-"/>
            </a:pPr>
            <a:r>
              <a:rPr lang="ru" sz="2400">
                <a:solidFill>
                  <a:srgbClr val="333333"/>
                </a:solidFill>
              </a:rPr>
              <a:t>запрещается начинать работу в помещениях с повышенной влажностью, а также в случае, если рядом присутствуют открытые источники влажности (лужи, мокрый пол). Включить технику можно лишь после полного высыхания окружающих предметов;</a:t>
            </a:r>
            <a:endParaRPr sz="2400">
              <a:solidFill>
                <a:srgbClr val="333333"/>
              </a:solidFill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Char char="-"/>
            </a:pPr>
            <a:r>
              <a:rPr lang="ru" sz="2400">
                <a:solidFill>
                  <a:srgbClr val="333333"/>
                </a:solidFill>
              </a:rPr>
              <a:t> недопустимо часто включать и выключать компьютер в течение рабочего дня без особой нужды. Система просто не справляется с необходимостью быстро сворачивать все процессы.</a:t>
            </a:r>
            <a:endParaRPr sz="2400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t/>
            </a:r>
            <a:endParaRPr sz="240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/>
        </p:nvSpPr>
        <p:spPr>
          <a:xfrm>
            <a:off x="895525" y="807250"/>
            <a:ext cx="77565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333333"/>
                </a:solidFill>
              </a:rPr>
              <a:t>ПРИ ВЫПОЛНЕНИИ РАБОТЫ ПОМНИТЕ:</a:t>
            </a:r>
            <a:endParaRPr b="1" sz="2400">
              <a:solidFill>
                <a:srgbClr val="33333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333333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Char char="-"/>
            </a:pPr>
            <a:r>
              <a:rPr lang="ru" sz="2400">
                <a:solidFill>
                  <a:srgbClr val="333333"/>
                </a:solidFill>
              </a:rPr>
              <a:t>нельзя размещать какие-либо вещи на поводах, а также самостоятельно менять их расположение без особой нужды; </a:t>
            </a:r>
            <a:endParaRPr sz="2400">
              <a:solidFill>
                <a:srgbClr val="333333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Char char="-"/>
            </a:pPr>
            <a:r>
              <a:rPr lang="ru" sz="2400">
                <a:solidFill>
                  <a:srgbClr val="333333"/>
                </a:solidFill>
              </a:rPr>
              <a:t>рекомендуется избегать расположения жидкостей рядом с модулями компьютера. Поэтому кулер с водой или кофейный автомат необходимо размещать в стороне от рабочих мест в офисе. </a:t>
            </a:r>
            <a:endParaRPr sz="1050">
              <a:solidFill>
                <a:srgbClr val="333333"/>
              </a:solidFill>
              <a:highlight>
                <a:srgbClr val="E9E9E9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None/>
            </a:pPr>
            <a:r>
              <a:t/>
            </a:r>
            <a:endParaRPr sz="1050">
              <a:solidFill>
                <a:srgbClr val="333333"/>
              </a:solidFill>
              <a:highlight>
                <a:srgbClr val="E9E9E9"/>
              </a:highlight>
            </a:endParaRPr>
          </a:p>
        </p:txBody>
      </p:sp>
      <p:pic>
        <p:nvPicPr>
          <p:cNvPr descr="giphy.gif" id="83" name="Google Shape;8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88" y="1763825"/>
            <a:ext cx="2200275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/>
        </p:nvSpPr>
        <p:spPr>
          <a:xfrm>
            <a:off x="378875" y="0"/>
            <a:ext cx="86769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Char char="-"/>
            </a:pPr>
            <a:r>
              <a:rPr lang="ru" sz="2400">
                <a:solidFill>
                  <a:srgbClr val="333333"/>
                </a:solidFill>
              </a:rPr>
              <a:t>Пользователи должны осознавать опасность потенциального замыкания в случае пролития воды на клавиатуру или системный блок;</a:t>
            </a:r>
            <a:endParaRPr sz="2400">
              <a:solidFill>
                <a:srgbClr val="333333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Char char="-"/>
            </a:pPr>
            <a:r>
              <a:rPr lang="ru" sz="2400">
                <a:solidFill>
                  <a:srgbClr val="333333"/>
                </a:solidFill>
              </a:rPr>
              <a:t>нельзя работать на ПК с мокрыми руками;</a:t>
            </a:r>
            <a:endParaRPr sz="2400">
              <a:solidFill>
                <a:srgbClr val="333333"/>
              </a:solidFill>
            </a:endParaRPr>
          </a:p>
        </p:txBody>
      </p:sp>
      <p:pic>
        <p:nvPicPr>
          <p:cNvPr descr="giphy.gif" id="89" name="Google Shape;8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1729375"/>
            <a:ext cx="2200275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/>
        </p:nvSpPr>
        <p:spPr>
          <a:xfrm>
            <a:off x="1607325" y="539100"/>
            <a:ext cx="7305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Char char="-"/>
            </a:pPr>
            <a:r>
              <a:rPr lang="ru" sz="2400">
                <a:solidFill>
                  <a:srgbClr val="333333"/>
                </a:solidFill>
              </a:rPr>
              <a:t>нельзя очищать поверхность компьютера от загрязнений, когда он находится во включенном состоянии; недопустимо снимать корпус любой из составных частей ПК во время его работы;</a:t>
            </a:r>
            <a:endParaRPr sz="2400">
              <a:solidFill>
                <a:srgbClr val="333333"/>
              </a:solidFill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Char char="-"/>
            </a:pPr>
            <a:r>
              <a:rPr lang="ru" sz="2400">
                <a:solidFill>
                  <a:srgbClr val="333333"/>
                </a:solidFill>
              </a:rPr>
              <a:t>во время работы на компьютере нельзя одновременно прикасаться к другим металлическим конструкциям, которые стоят на той же поверхности. </a:t>
            </a:r>
            <a:endParaRPr sz="1050">
              <a:solidFill>
                <a:srgbClr val="333333"/>
              </a:solidFill>
              <a:highlight>
                <a:srgbClr val="E9E9E9"/>
              </a:highlight>
            </a:endParaRPr>
          </a:p>
        </p:txBody>
      </p:sp>
      <p:pic>
        <p:nvPicPr>
          <p:cNvPr descr="giphy.gif" id="95" name="Google Shape;9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1729375"/>
            <a:ext cx="2200275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007-007-Nelzja.jpg" id="100" name="Google Shape;10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250" y="0"/>
            <a:ext cx="707977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