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notesMaster" Target="notesMasters/notesMaster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B45844-D539-4A4D-A42E-16B948384695}" type="datetimeFigureOut">
              <a:rPr lang="ru-RU" smtClean="0"/>
              <a:t>29.01.2019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346D88-41B8-4AE9-B8C5-79F6DE70BAE2}" type="slidenum">
              <a:rPr lang="ru-RU" smtClean="0"/>
              <a:t>‹#›</a:t>
            </a:fld>
            <a:endParaRPr lang="ru-RU"/>
          </a:p>
        </p:txBody>
      </p:sp>
    </p:spTree>
    <p:extLst>
      <p:ext uri="{BB962C8B-B14F-4D97-AF65-F5344CB8AC3E}">
        <p14:creationId xmlns:p14="http://schemas.microsoft.com/office/powerpoint/2010/main" val="88112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2346D88-41B8-4AE9-B8C5-79F6DE70BAE2}" type="slidenum">
              <a:rPr lang="ru-RU" smtClean="0"/>
              <a:t>4</a:t>
            </a:fld>
            <a:endParaRPr lang="ru-RU"/>
          </a:p>
        </p:txBody>
      </p:sp>
    </p:spTree>
    <p:extLst>
      <p:ext uri="{BB962C8B-B14F-4D97-AF65-F5344CB8AC3E}">
        <p14:creationId xmlns:p14="http://schemas.microsoft.com/office/powerpoint/2010/main" val="4162436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72F143E0-8404-44AC-BB0F-DD9290CCEBF1}" type="datetimeFigureOut">
              <a:rPr lang="ru-RU" smtClean="0"/>
              <a:t>29.01.2019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2235190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2F143E0-8404-44AC-BB0F-DD9290CCEBF1}" type="datetimeFigureOut">
              <a:rPr lang="ru-RU" smtClean="0"/>
              <a:t>29.01.2019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3440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2F143E0-8404-44AC-BB0F-DD9290CCEBF1}" type="datetimeFigureOut">
              <a:rPr lang="ru-RU" smtClean="0"/>
              <a:t>29.01.2019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332003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2F143E0-8404-44AC-BB0F-DD9290CCEBF1}" type="datetimeFigureOut">
              <a:rPr lang="ru-RU" smtClean="0"/>
              <a:t>29.01.2019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231659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72F143E0-8404-44AC-BB0F-DD9290CCEBF1}" type="datetimeFigureOut">
              <a:rPr lang="ru-RU" smtClean="0"/>
              <a:t>29.01.2019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418606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72F143E0-8404-44AC-BB0F-DD9290CCEBF1}" type="datetimeFigureOut">
              <a:rPr lang="ru-RU" smtClean="0"/>
              <a:t>29.01.2019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272098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72F143E0-8404-44AC-BB0F-DD9290CCEBF1}" type="datetimeFigureOut">
              <a:rPr lang="ru-RU" smtClean="0"/>
              <a:t>29.01.2019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14965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72F143E0-8404-44AC-BB0F-DD9290CCEBF1}" type="datetimeFigureOut">
              <a:rPr lang="ru-RU" smtClean="0"/>
              <a:t>29.01.2019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2844628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2F143E0-8404-44AC-BB0F-DD9290CCEBF1}" type="datetimeFigureOut">
              <a:rPr lang="ru-RU" smtClean="0"/>
              <a:t>29.01.2019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28440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2F143E0-8404-44AC-BB0F-DD9290CCEBF1}" type="datetimeFigureOut">
              <a:rPr lang="ru-RU" smtClean="0"/>
              <a:t>29.01.2019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127331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72F143E0-8404-44AC-BB0F-DD9290CCEBF1}" type="datetimeFigureOut">
              <a:rPr lang="ru-RU" smtClean="0"/>
              <a:t>29.01.2019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7379824-7D57-480E-A70E-F388F171F9B3}" type="slidenum">
              <a:rPr lang="ru-RU" smtClean="0"/>
              <a:t>‹#›</a:t>
            </a:fld>
            <a:endParaRPr lang="ru-RU"/>
          </a:p>
        </p:txBody>
      </p:sp>
    </p:spTree>
    <p:extLst>
      <p:ext uri="{BB962C8B-B14F-4D97-AF65-F5344CB8AC3E}">
        <p14:creationId xmlns:p14="http://schemas.microsoft.com/office/powerpoint/2010/main" val="1447065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F143E0-8404-44AC-BB0F-DD9290CCEBF1}" type="datetimeFigureOut">
              <a:rPr lang="ru-RU" smtClean="0"/>
              <a:t>29.01.2019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79824-7D57-480E-A70E-F388F171F9B3}" type="slidenum">
              <a:rPr lang="ru-RU" smtClean="0"/>
              <a:t>‹#›</a:t>
            </a:fld>
            <a:endParaRPr lang="ru-RU"/>
          </a:p>
        </p:txBody>
      </p:sp>
    </p:spTree>
    <p:extLst>
      <p:ext uri="{BB962C8B-B14F-4D97-AF65-F5344CB8AC3E}">
        <p14:creationId xmlns:p14="http://schemas.microsoft.com/office/powerpoint/2010/main" val="2418273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1.jpeg" /><Relationship Id="rId7" Type="http://schemas.openxmlformats.org/officeDocument/2006/relationships/image" Target="../media/image4.jpg" /><Relationship Id="rId2" Type="http://schemas.openxmlformats.org/officeDocument/2006/relationships/notesSlide" Target="../notesSlides/notesSlide1.xml" /><Relationship Id="rId1" Type="http://schemas.openxmlformats.org/officeDocument/2006/relationships/slideLayout" Target="../slideLayouts/slideLayout2.xml" /><Relationship Id="rId6" Type="http://schemas.openxmlformats.org/officeDocument/2006/relationships/image" Target="../media/image3.jpg" /><Relationship Id="rId5" Type="http://schemas.openxmlformats.org/officeDocument/2006/relationships/image" Target="../media/image2.jpg" /><Relationship Id="rId4" Type="http://schemas.openxmlformats.org/officeDocument/2006/relationships/hyperlink" Target="http://recipes.wikia.com/wiki/Algerian_Couscous?action=edit&amp;section=1" TargetMode="External" /></Relationships>
</file>

<file path=ppt/slides/_rels/slide5.xml.rels><?xml version="1.0" encoding="UTF-8" standalone="yes"?>
<Relationships xmlns="http://schemas.openxmlformats.org/package/2006/relationships"><Relationship Id="rId3" Type="http://schemas.openxmlformats.org/officeDocument/2006/relationships/image" Target="../media/image6.jpg" /><Relationship Id="rId2" Type="http://schemas.openxmlformats.org/officeDocument/2006/relationships/image" Target="../media/image5.jpg" /><Relationship Id="rId1" Type="http://schemas.openxmlformats.org/officeDocument/2006/relationships/slideLayout" Target="../slideLayouts/slideLayout2.xml" /><Relationship Id="rId5" Type="http://schemas.openxmlformats.org/officeDocument/2006/relationships/image" Target="../media/image8.jpg" /><Relationship Id="rId4" Type="http://schemas.openxmlformats.org/officeDocument/2006/relationships/image" Target="../media/image7.jpg" /></Relationships>
</file>

<file path=ppt/slides/_rels/slide6.xml.rels><?xml version="1.0" encoding="UTF-8" standalone="yes"?>
<Relationships xmlns="http://schemas.openxmlformats.org/package/2006/relationships"><Relationship Id="rId3" Type="http://schemas.openxmlformats.org/officeDocument/2006/relationships/image" Target="../media/image10.jpg" /><Relationship Id="rId2" Type="http://schemas.openxmlformats.org/officeDocument/2006/relationships/image" Target="../media/image9.jpg" /><Relationship Id="rId1" Type="http://schemas.openxmlformats.org/officeDocument/2006/relationships/slideLayout" Target="../slideLayouts/slideLayout2.xml" /><Relationship Id="rId5" Type="http://schemas.openxmlformats.org/officeDocument/2006/relationships/image" Target="../media/image12.jpeg" /><Relationship Id="rId4" Type="http://schemas.openxmlformats.org/officeDocument/2006/relationships/image" Target="../media/image11.jpg" /></Relationships>
</file>

<file path=ppt/slides/_rels/slide7.xml.rels><?xml version="1.0" encoding="UTF-8" standalone="yes"?>
<Relationships xmlns="http://schemas.openxmlformats.org/package/2006/relationships"><Relationship Id="rId2" Type="http://schemas.openxmlformats.org/officeDocument/2006/relationships/hyperlink" Target="http://www.foodbycountry.com/knowledge/Coriander.html" TargetMode="External"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style>
          <a:lnRef idx="1">
            <a:schemeClr val="accent4"/>
          </a:lnRef>
          <a:fillRef idx="3">
            <a:schemeClr val="accent4"/>
          </a:fillRef>
          <a:effectRef idx="2">
            <a:schemeClr val="accent4"/>
          </a:effectRef>
          <a:fontRef idx="minor">
            <a:schemeClr val="lt1"/>
          </a:fontRef>
        </p:style>
        <p:txBody>
          <a:bodyPr/>
          <a:lstStyle/>
          <a:p>
            <a:r>
              <a:rPr lang="en-US" dirty="0"/>
              <a:t>Algerian food </a:t>
            </a:r>
            <a:endParaRPr lang="ru-RU" dirty="0"/>
          </a:p>
        </p:txBody>
      </p:sp>
      <p:sp>
        <p:nvSpPr>
          <p:cNvPr id="3" name="Подзаголовок 2"/>
          <p:cNvSpPr>
            <a:spLocks noGrp="1"/>
          </p:cNvSpPr>
          <p:nvPr>
            <p:ph type="subTitle" idx="1"/>
          </p:nvPr>
        </p:nvSpPr>
        <p:spPr/>
        <p:style>
          <a:lnRef idx="0">
            <a:schemeClr val="dk1"/>
          </a:lnRef>
          <a:fillRef idx="3">
            <a:schemeClr val="dk1"/>
          </a:fillRef>
          <a:effectRef idx="3">
            <a:schemeClr val="dk1"/>
          </a:effectRef>
          <a:fontRef idx="minor">
            <a:schemeClr val="lt1"/>
          </a:fontRef>
        </p:style>
        <p:txBody>
          <a:bodyPr/>
          <a:lstStyle/>
          <a:p>
            <a:r>
              <a:rPr lang="en-US" dirty="0"/>
              <a:t>What do you like to eat in general? </a:t>
            </a:r>
            <a:endParaRPr lang="ru-RU" dirty="0"/>
          </a:p>
        </p:txBody>
      </p:sp>
    </p:spTree>
    <p:extLst>
      <p:ext uri="{BB962C8B-B14F-4D97-AF65-F5344CB8AC3E}">
        <p14:creationId xmlns:p14="http://schemas.microsoft.com/office/powerpoint/2010/main" val="4255432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A video about </a:t>
            </a:r>
            <a:r>
              <a:rPr lang="en-US" dirty="0" err="1"/>
              <a:t>algerian</a:t>
            </a:r>
            <a:r>
              <a:rPr lang="en-US" dirty="0"/>
              <a:t> daily life </a:t>
            </a:r>
            <a:endParaRPr lang="ru-RU" dirty="0"/>
          </a:p>
        </p:txBody>
      </p:sp>
      <p:sp>
        <p:nvSpPr>
          <p:cNvPr id="3" name="Объект 2"/>
          <p:cNvSpPr>
            <a:spLocks noGrp="1"/>
          </p:cNvSpPr>
          <p:nvPr>
            <p:ph idx="1"/>
          </p:nvPr>
        </p:nvSpPr>
        <p:spPr/>
        <p:txBody>
          <a:bodyPr/>
          <a:lstStyle/>
          <a:p>
            <a:r>
              <a:rPr lang="en-US" dirty="0"/>
              <a:t>https://www.youtube.com/watch?v=UhoAq7wKjTQ</a:t>
            </a:r>
          </a:p>
          <a:p>
            <a:r>
              <a:rPr lang="en-US" dirty="0"/>
              <a:t>https://www.youtube.com/watch?v=vJs3yprr1P4</a:t>
            </a:r>
          </a:p>
          <a:p>
            <a:endParaRPr lang="ru-RU" dirty="0"/>
          </a:p>
        </p:txBody>
      </p:sp>
    </p:spTree>
    <p:extLst>
      <p:ext uri="{BB962C8B-B14F-4D97-AF65-F5344CB8AC3E}">
        <p14:creationId xmlns:p14="http://schemas.microsoft.com/office/powerpoint/2010/main" val="2827235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a:t>History of food in </a:t>
            </a:r>
            <a:r>
              <a:rPr lang="en-US" dirty="0" err="1"/>
              <a:t>algeria</a:t>
            </a:r>
            <a:r>
              <a:rPr lang="en-US" dirty="0"/>
              <a:t> </a:t>
            </a:r>
            <a:endParaRPr lang="ru-RU" dirty="0"/>
          </a:p>
        </p:txBody>
      </p:sp>
      <p:sp>
        <p:nvSpPr>
          <p:cNvPr id="3" name="Объект 2"/>
          <p:cNvSpPr>
            <a:spLocks noGrp="1"/>
          </p:cNvSpPr>
          <p:nvPr>
            <p:ph idx="1"/>
          </p:nvPr>
        </p:nvSpPr>
        <p:spPr/>
        <p:style>
          <a:lnRef idx="0">
            <a:schemeClr val="dk1"/>
          </a:lnRef>
          <a:fillRef idx="3">
            <a:schemeClr val="dk1"/>
          </a:fillRef>
          <a:effectRef idx="3">
            <a:schemeClr val="dk1"/>
          </a:effectRef>
          <a:fontRef idx="minor">
            <a:schemeClr val="lt1"/>
          </a:fontRef>
        </p:style>
        <p:txBody>
          <a:bodyPr>
            <a:normAutofit fontScale="77500" lnSpcReduction="20000"/>
          </a:bodyPr>
          <a:lstStyle/>
          <a:p>
            <a:r>
              <a:rPr lang="en-US" dirty="0"/>
              <a:t>Algerian cuisine traces its roots to various countries and ancient cultures that once ruled, visited, or traded with the country. Berber tribesmen were one of the country's earliest inhabitants. Their arrival, which may extend as far back as 30,000 B.C., marked the beginning of wheat cultivation, and fruit consumption, such as dates. The introduction of semolina wheat by the Carthaginians (who occupied much of northern Africa)  </a:t>
            </a:r>
          </a:p>
          <a:p>
            <a:pPr marL="0" indent="0">
              <a:buNone/>
            </a:pPr>
            <a:endParaRPr lang="en-US" dirty="0"/>
          </a:p>
          <a:p>
            <a:r>
              <a:rPr lang="en-US" dirty="0"/>
              <a:t>Berbers are the firsts who create couscous , Algeria's national dish. The Romans, who eventually took over Algeria, also grew various grains. At the beginning of the twenty-first century, Algeria ranked among the top ten importers of grain (such as wheat and barley) in the world, </a:t>
            </a:r>
          </a:p>
          <a:p>
            <a:endParaRPr lang="en-US" dirty="0"/>
          </a:p>
          <a:p>
            <a:endParaRPr lang="ru-RU" dirty="0"/>
          </a:p>
        </p:txBody>
      </p:sp>
    </p:spTree>
    <p:extLst>
      <p:ext uri="{BB962C8B-B14F-4D97-AF65-F5344CB8AC3E}">
        <p14:creationId xmlns:p14="http://schemas.microsoft.com/office/powerpoint/2010/main" val="3346844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692696"/>
          </a:xfrm>
        </p:spPr>
        <p:txBody>
          <a:bodyPr>
            <a:normAutofit fontScale="90000"/>
          </a:bodyPr>
          <a:lstStyle/>
          <a:p>
            <a:br>
              <a:rPr lang="en-US" dirty="0"/>
            </a:br>
            <a:br>
              <a:rPr lang="en-US" dirty="0"/>
            </a:br>
            <a:r>
              <a:rPr lang="en-US" dirty="0"/>
              <a:t>Couscous</a:t>
            </a:r>
            <a:endParaRPr lang="ru-RU" dirty="0"/>
          </a:p>
        </p:txBody>
      </p:sp>
      <p:pic>
        <p:nvPicPr>
          <p:cNvPr id="4" name="Объект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9552" y="1556792"/>
            <a:ext cx="3528392" cy="2520280"/>
          </a:xfrm>
        </p:spPr>
      </p:pic>
      <p:sp>
        <p:nvSpPr>
          <p:cNvPr id="5" name="Rectangle 1"/>
          <p:cNvSpPr>
            <a:spLocks noChangeArrowheads="1"/>
          </p:cNvSpPr>
          <p:nvPr/>
        </p:nvSpPr>
        <p:spPr bwMode="auto">
          <a:xfrm>
            <a:off x="251520" y="847110"/>
            <a:ext cx="65"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000" b="0" i="0" u="none" strike="noStrike" cap="none" normalizeH="0" baseline="0" dirty="0">
              <a:ln>
                <a:noFill/>
              </a:ln>
              <a:solidFill>
                <a:srgbClr val="3A3A3A"/>
              </a:solidFill>
              <a:effectLst/>
              <a:latin typeface="&amp;quo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900" b="0" i="0" u="none" strike="noStrike" cap="none" normalizeH="0" baseline="0" dirty="0">
              <a:ln>
                <a:noFill/>
              </a:ln>
              <a:solidFill>
                <a:srgbClr val="E3AC1B"/>
              </a:solidFill>
              <a:effectLst/>
              <a:latin typeface="&amp;quot"/>
              <a:cs typeface="Arial" pitchFamily="34" charset="0"/>
            </a:endParaRPr>
          </a:p>
        </p:txBody>
      </p:sp>
      <p:sp>
        <p:nvSpPr>
          <p:cNvPr id="6" name="AutoShape 2" descr="data:image/gif;base64,R0lGODlhAQABAIABAAAAAP///yH5BAEAAAEALAAAAAABAAEAQAICTAEAOw%3D%3D">
            <a:hlinkClick r:id="rId4" tooltip="Edit Ingredients section"/>
          </p:cNvPr>
          <p:cNvSpPr>
            <a:spLocks noChangeAspect="1" noChangeArrowheads="1"/>
          </p:cNvSpPr>
          <p:nvPr/>
        </p:nvSpPr>
        <p:spPr bwMode="auto">
          <a:xfrm>
            <a:off x="1028700" y="-1279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283968" y="1556793"/>
            <a:ext cx="4248472" cy="2520280"/>
          </a:xfrm>
          <a:prstGeom prst="rect">
            <a:avLst/>
          </a:prstGeom>
        </p:spPr>
      </p:pic>
      <p:pic>
        <p:nvPicPr>
          <p:cNvPr id="9" name="Рисунок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9553" y="4365104"/>
            <a:ext cx="3528392" cy="2021582"/>
          </a:xfrm>
          <a:prstGeom prst="rect">
            <a:avLst/>
          </a:prstGeom>
        </p:spPr>
      </p:pic>
      <p:pic>
        <p:nvPicPr>
          <p:cNvPr id="10" name="Рисунок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55976" y="4365104"/>
            <a:ext cx="4176464" cy="2021581"/>
          </a:xfrm>
          <a:prstGeom prst="rect">
            <a:avLst/>
          </a:prstGeom>
        </p:spPr>
      </p:pic>
    </p:spTree>
    <p:extLst>
      <p:ext uri="{BB962C8B-B14F-4D97-AF65-F5344CB8AC3E}">
        <p14:creationId xmlns:p14="http://schemas.microsoft.com/office/powerpoint/2010/main" val="419616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chakhchoukha</a:t>
            </a: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1700808"/>
            <a:ext cx="3673965" cy="1828800"/>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1700808"/>
            <a:ext cx="4032448" cy="1872208"/>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7" y="4005065"/>
            <a:ext cx="3672409" cy="2050946"/>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99992" y="4005065"/>
            <a:ext cx="4032448" cy="2270494"/>
          </a:xfrm>
          <a:prstGeom prst="rect">
            <a:avLst/>
          </a:prstGeom>
        </p:spPr>
      </p:pic>
    </p:spTree>
    <p:extLst>
      <p:ext uri="{BB962C8B-B14F-4D97-AF65-F5344CB8AC3E}">
        <p14:creationId xmlns:p14="http://schemas.microsoft.com/office/powerpoint/2010/main" val="1082323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Chorba</a:t>
            </a:r>
            <a:r>
              <a:rPr lang="en-US" dirty="0"/>
              <a:t> and </a:t>
            </a:r>
            <a:r>
              <a:rPr lang="en-US" dirty="0" err="1"/>
              <a:t>hrira</a:t>
            </a:r>
            <a:r>
              <a:rPr lang="en-US" dirty="0"/>
              <a:t>  </a:t>
            </a:r>
            <a:endParaRPr lang="ru-RU" dirty="0"/>
          </a:p>
        </p:txBody>
      </p:sp>
      <p:sp>
        <p:nvSpPr>
          <p:cNvPr id="3" name="Объект 2"/>
          <p:cNvSpPr>
            <a:spLocks noGrp="1"/>
          </p:cNvSpPr>
          <p:nvPr>
            <p:ph idx="1"/>
          </p:nvPr>
        </p:nvSpPr>
        <p:spPr/>
        <p:txBody>
          <a:bodyPr/>
          <a:lstStyle/>
          <a:p>
            <a:r>
              <a:rPr lang="en-US" dirty="0"/>
              <a:t>This is a kind of soups, known in </a:t>
            </a:r>
            <a:r>
              <a:rPr lang="en-US" dirty="0" err="1"/>
              <a:t>algeria</a:t>
            </a:r>
            <a:r>
              <a:rPr lang="en-US" dirty="0"/>
              <a:t> especially in </a:t>
            </a:r>
            <a:r>
              <a:rPr lang="en-US" dirty="0" err="1"/>
              <a:t>ramadane</a:t>
            </a:r>
            <a:r>
              <a:rPr lang="en-US" dirty="0"/>
              <a:t> for </a:t>
            </a:r>
            <a:r>
              <a:rPr lang="en-US" dirty="0" err="1"/>
              <a:t>mouslims</a:t>
            </a:r>
            <a:r>
              <a:rPr lang="en-US" dirty="0"/>
              <a:t> </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989668"/>
            <a:ext cx="3672408" cy="1772816"/>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016" y="2996952"/>
            <a:ext cx="3600400" cy="1772816"/>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4941168"/>
            <a:ext cx="3672408" cy="1800200"/>
          </a:xfrm>
          <a:prstGeom prst="rect">
            <a:avLst/>
          </a:prstGeom>
        </p:spPr>
      </p:pic>
      <p:pic>
        <p:nvPicPr>
          <p:cNvPr id="7" name="Рисунок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6016" y="5085184"/>
            <a:ext cx="3600400" cy="1656184"/>
          </a:xfrm>
          <a:prstGeom prst="rect">
            <a:avLst/>
          </a:prstGeom>
        </p:spPr>
      </p:pic>
    </p:spTree>
    <p:extLst>
      <p:ext uri="{BB962C8B-B14F-4D97-AF65-F5344CB8AC3E}">
        <p14:creationId xmlns:p14="http://schemas.microsoft.com/office/powerpoint/2010/main" val="960280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What about spicy food in </a:t>
            </a:r>
            <a:r>
              <a:rPr lang="en-US" dirty="0" err="1"/>
              <a:t>algeria</a:t>
            </a:r>
            <a:r>
              <a:rPr lang="en-US" dirty="0"/>
              <a:t>? </a:t>
            </a:r>
            <a:endParaRPr lang="ru-RU" dirty="0"/>
          </a:p>
        </p:txBody>
      </p:sp>
      <p:sp>
        <p:nvSpPr>
          <p:cNvPr id="3" name="Объект 2"/>
          <p:cNvSpPr>
            <a:spLocks noGrp="1"/>
          </p:cNvSpPr>
          <p:nvPr>
            <p:ph idx="1"/>
          </p:nvPr>
        </p:nvSpPr>
        <p:spPr/>
        <p:txBody>
          <a:bodyPr>
            <a:normAutofit fontScale="70000" lnSpcReduction="20000"/>
          </a:bodyPr>
          <a:lstStyle/>
          <a:p>
            <a:r>
              <a:rPr lang="en-US" dirty="0"/>
              <a:t>The palette of Algerian ingredients is essentially Mediterranean, including lamb, chicken, tomatoes, olives, peppers, eggplant, lentils, oranges and lemons. Spicy Algerian merguez sausage is famous around the world.</a:t>
            </a:r>
          </a:p>
          <a:p>
            <a:r>
              <a:rPr lang="en-US" dirty="0"/>
              <a:t>Traditional Algerian cuisine, a colorful combination of Berber, Turkish, French, and Arab tastes, can be either extremely mild or packed with flavorful seasonings. Ginger, saffron, onion, garlic, </a:t>
            </a:r>
            <a:r>
              <a:rPr lang="en-US" dirty="0">
                <a:hlinkClick r:id="rId2" tooltip="View 'coriander' definition from Wikipedia"/>
              </a:rPr>
              <a:t>coriander</a:t>
            </a:r>
            <a:r>
              <a:rPr lang="en-US" dirty="0"/>
              <a:t>, cumin, cinnamon, parsley, and mint are essential in any Algerian pantry.</a:t>
            </a:r>
          </a:p>
          <a:p>
            <a:r>
              <a:rPr lang="en-US" dirty="0"/>
              <a:t>No Algerian meal would be complete without bread, normally a long, French loaf. Similar to Middle Eastern customs, bread is often used to scoop food off of a plate or to soak up a spicy sauce or stew. More traditional Berber families usually eat flat, wheat bread. </a:t>
            </a:r>
          </a:p>
          <a:p>
            <a:pPr marL="0" indent="0">
              <a:buNone/>
            </a:pPr>
            <a:br>
              <a:rPr lang="en-US" dirty="0"/>
            </a:br>
            <a:endParaRPr lang="ru-RU" dirty="0"/>
          </a:p>
        </p:txBody>
      </p:sp>
    </p:spTree>
    <p:extLst>
      <p:ext uri="{BB962C8B-B14F-4D97-AF65-F5344CB8AC3E}">
        <p14:creationId xmlns:p14="http://schemas.microsoft.com/office/powerpoint/2010/main" val="348520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Food for religious holidays </a:t>
            </a:r>
            <a:endParaRPr lang="ru-RU" dirty="0"/>
          </a:p>
        </p:txBody>
      </p:sp>
      <p:sp>
        <p:nvSpPr>
          <p:cNvPr id="3" name="Объект 2"/>
          <p:cNvSpPr>
            <a:spLocks noGrp="1"/>
          </p:cNvSpPr>
          <p:nvPr>
            <p:ph idx="1"/>
          </p:nvPr>
        </p:nvSpPr>
        <p:spPr/>
        <p:txBody>
          <a:bodyPr>
            <a:normAutofit fontScale="25000" lnSpcReduction="20000"/>
          </a:bodyPr>
          <a:lstStyle/>
          <a:p>
            <a:r>
              <a:rPr lang="en-US" sz="7200" dirty="0"/>
              <a:t>The overwhelming majority of Algerians, about 99 percent, follow the beliefs of Islam, the country's official religion (Christians and Jews make up only 1 percent of the population).</a:t>
            </a:r>
          </a:p>
          <a:p>
            <a:r>
              <a:rPr lang="en-US" sz="7200" dirty="0"/>
              <a:t>The Algerian observance of Ramadan, the ninth month of the Islamic year (most often November or December), is the most celebrated of all holidays. During the </a:t>
            </a:r>
            <a:r>
              <a:rPr lang="en-US" sz="7200" dirty="0" err="1"/>
              <a:t>monthlong</a:t>
            </a:r>
            <a:r>
              <a:rPr lang="en-US" sz="7200" dirty="0"/>
              <a:t> observance, Muslims are required to fast (avoid consuming food and drink) between sunrise and sunset, although young, growing children and pregnant women may be allowed to eat a small amount. At the end of each day during Ramadan, sometimes as late as midnight, families join together for a feast. French loaves or wheat bread and a pot of hot mint tea will likely serve as refreshments. </a:t>
            </a:r>
          </a:p>
          <a:p>
            <a:r>
              <a:rPr lang="en-US" sz="7200" dirty="0"/>
              <a:t>The meal marking the end of Ramadan, </a:t>
            </a:r>
            <a:r>
              <a:rPr lang="en-US" sz="7200" i="1" dirty="0" err="1"/>
              <a:t>Eid</a:t>
            </a:r>
            <a:r>
              <a:rPr lang="en-US" sz="7200" i="1" dirty="0"/>
              <a:t> al-</a:t>
            </a:r>
            <a:r>
              <a:rPr lang="en-US" sz="7200" i="1" dirty="0" err="1"/>
              <a:t>Fitr</a:t>
            </a:r>
            <a:r>
              <a:rPr lang="en-US" sz="7200" i="1" dirty="0"/>
              <a:t> </a:t>
            </a:r>
            <a:r>
              <a:rPr lang="en-US" sz="7200" dirty="0"/>
              <a:t>, is the most important feast. It almost always begins with soup or stew. Lamb or beef is most often served as the main dish, although families living close to the Mediterranean in northern Algeria enjoy a variety of seafood. In most Algerian homes, a bowl of fresh fruit is placed on the table at the end of the meal. Traditionally, each person is responsible for peeling and slicing his or her own fruit. However, on special occasions such as </a:t>
            </a:r>
            <a:r>
              <a:rPr lang="en-US" sz="7200" i="1" dirty="0" err="1"/>
              <a:t>Eid</a:t>
            </a:r>
            <a:r>
              <a:rPr lang="en-US" sz="7200" i="1" dirty="0"/>
              <a:t> al-</a:t>
            </a:r>
            <a:r>
              <a:rPr lang="en-US" sz="7200" i="1" dirty="0" err="1"/>
              <a:t>Fitr</a:t>
            </a:r>
            <a:r>
              <a:rPr lang="en-US" sz="7200" i="1" dirty="0"/>
              <a:t> </a:t>
            </a:r>
            <a:r>
              <a:rPr lang="en-US" sz="7200" dirty="0"/>
              <a:t>, the host will often serve the fruit already peeled, sliced, and flavored (most often with cinnamon and various citrus juices). </a:t>
            </a:r>
            <a:br>
              <a:rPr lang="en-US" dirty="0"/>
            </a:br>
            <a:br>
              <a:rPr lang="en-US" dirty="0"/>
            </a:br>
            <a:br>
              <a:rPr lang="en-US" dirty="0"/>
            </a:br>
            <a:endParaRPr lang="ru-RU" dirty="0"/>
          </a:p>
        </p:txBody>
      </p:sp>
    </p:spTree>
    <p:extLst>
      <p:ext uri="{BB962C8B-B14F-4D97-AF65-F5344CB8AC3E}">
        <p14:creationId xmlns:p14="http://schemas.microsoft.com/office/powerpoint/2010/main" val="15035056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602</Words>
  <Application>Microsoft Office PowerPoint</Application>
  <PresentationFormat>Экран (4:3)</PresentationFormat>
  <Paragraphs>23</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Algerian food </vt:lpstr>
      <vt:lpstr>A video about algerian daily life </vt:lpstr>
      <vt:lpstr>History of food in algeria </vt:lpstr>
      <vt:lpstr>  Couscous</vt:lpstr>
      <vt:lpstr>chakhchoukha</vt:lpstr>
      <vt:lpstr>Chorba and hrira  </vt:lpstr>
      <vt:lpstr>What about spicy food in algeria? </vt:lpstr>
      <vt:lpstr>Food for religious holidays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Algerian food</dc:title>
  <dc:creator>Семен Воронин</dc:creator>
  <cp:lastModifiedBy>Неизвестный пользователь</cp:lastModifiedBy>
  <cp:revision>7</cp:revision>
  <dcterms:created xsi:type="dcterms:W3CDTF">2019-01-28T17:51:25Z</dcterms:created>
  <dcterms:modified xsi:type="dcterms:W3CDTF">2019-01-28T19:48:48Z</dcterms:modified>
</cp:coreProperties>
</file>