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1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 5">
            <a:extLst>
              <a:ext uri="{FF2B5EF4-FFF2-40B4-BE49-F238E27FC236}">
                <a16:creationId xmlns:a16="http://schemas.microsoft.com/office/drawing/2014/main" id="{B2F7123F-BDDB-4B3D-A49C-0DB5CA4439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1026" name="Picture 2" descr="Image result for aboriginal traditional dress">
            <a:extLst>
              <a:ext uri="{FF2B5EF4-FFF2-40B4-BE49-F238E27FC236}">
                <a16:creationId xmlns:a16="http://schemas.microsoft.com/office/drawing/2014/main" id="{978C28B5-D458-4DDC-A840-C50988767B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8" r="6954" b="619"/>
          <a:stretch/>
        </p:blipFill>
        <p:spPr bwMode="auto">
          <a:xfrm>
            <a:off x="474133" y="475488"/>
            <a:ext cx="11243734" cy="590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B858DE0-3BCA-4B14-912A-ADCE9D255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8827245" cy="2677648"/>
          </a:xfrm>
        </p:spPr>
        <p:txBody>
          <a:bodyPr>
            <a:normAutofit/>
          </a:bodyPr>
          <a:lstStyle/>
          <a:p>
            <a:r>
              <a:rPr lang="en-AU" dirty="0"/>
              <a:t>Traditional Dress of the Australian Indigenous People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638885-4F95-491A-83A2-2AD1BA851D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8827245" cy="861420"/>
          </a:xfrm>
        </p:spPr>
        <p:txBody>
          <a:bodyPr>
            <a:normAutofit/>
          </a:bodyPr>
          <a:lstStyle/>
          <a:p>
            <a:r>
              <a:rPr lang="en-AU" dirty="0"/>
              <a:t>Jordon young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D592B83-3798-4537-9299-ECA40D759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5" name="Footer Placeholder 4">
            <a:extLst>
              <a:ext uri="{FF2B5EF4-FFF2-40B4-BE49-F238E27FC236}">
                <a16:creationId xmlns:a16="http://schemas.microsoft.com/office/drawing/2014/main" id="{CDA82A80-E6FF-4DFB-979C-210DD5539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77" name="Date Placeholder 3">
            <a:extLst>
              <a:ext uri="{FF2B5EF4-FFF2-40B4-BE49-F238E27FC236}">
                <a16:creationId xmlns:a16="http://schemas.microsoft.com/office/drawing/2014/main" id="{E6706D8A-B9DC-4D79-81FD-B9719261D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914400" rtl="0" eaLnBrk="1" latinLnBrk="0" hangingPunct="1">
              <a:defRPr sz="1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44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Group 70">
            <a:extLst>
              <a:ext uri="{FF2B5EF4-FFF2-40B4-BE49-F238E27FC236}">
                <a16:creationId xmlns:a16="http://schemas.microsoft.com/office/drawing/2014/main" id="{89674B87-B7AA-4FDD-B75B-0E6F82BFA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67027"/>
            <a:chOff x="0" y="-2373"/>
            <a:chExt cx="12192000" cy="6867027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A779CFA5-3E2E-44AE-8901-888F319BB0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6267043B-4282-450D-A595-165512D91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C3ECCE6B-7124-49F7-A9F7-846F18D237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E4B22195-E753-4CEB-9376-1E4C70F9D9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321F675-966F-4F38-9E8C-EF813E7B09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3C1E1FED-8209-4304-BD7B-1E364C44A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F77DFC8-AD0F-4293-A5B0-A4B35B41D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94608" y="402165"/>
              <a:ext cx="6574058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1A536217-7B6F-4117-90B1-9D52A57916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11FF4C96-6962-4FEB-8800-B664A2ACC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309CC5A8-B34F-420B-82A5-2B885B2477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7A9A556-F249-4DF4-9A43-D96AFF510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3133726" cy="102023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AU" sz="2300"/>
              <a:t>Why do Indigenous Aussies Dress up?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04EFE-9F97-4255-BCA4-BD7EEB8A4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Dancing ceremonies to commemorate the departure/arrival of foreign tribes</a:t>
            </a:r>
          </a:p>
          <a:p>
            <a:r>
              <a:rPr lang="en-AU" dirty="0">
                <a:solidFill>
                  <a:schemeClr val="bg1"/>
                </a:solidFill>
              </a:rPr>
              <a:t>To celebrate significant events of the dreamtime (aboriginal faith)</a:t>
            </a:r>
          </a:p>
          <a:p>
            <a:r>
              <a:rPr lang="en-AU" dirty="0">
                <a:solidFill>
                  <a:schemeClr val="bg1"/>
                </a:solidFill>
              </a:rPr>
              <a:t>To celebrate “coming of age” when a boy becomes a man</a:t>
            </a:r>
          </a:p>
        </p:txBody>
      </p:sp>
      <p:pic>
        <p:nvPicPr>
          <p:cNvPr id="3074" name="Picture 2" descr="Image result for aboriginal traditional dress">
            <a:extLst>
              <a:ext uri="{FF2B5EF4-FFF2-40B4-BE49-F238E27FC236}">
                <a16:creationId xmlns:a16="http://schemas.microsoft.com/office/drawing/2014/main" id="{2E818D94-165F-4A47-BD84-A9DE4568E2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7" r="16222" b="-1"/>
          <a:stretch/>
        </p:blipFill>
        <p:spPr bwMode="auto">
          <a:xfrm>
            <a:off x="5194607" y="803751"/>
            <a:ext cx="639153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B6E07BC7-FAEA-458C-90C9-A68082FBB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26105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82A0276A-1D2A-4BA5-9B7B-546C881A3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>
              <a:duotone>
                <a:schemeClr val="dk2">
                  <a:shade val="69000"/>
                  <a:hueMod val="108000"/>
                  <a:satMod val="164000"/>
                  <a:lumMod val="74000"/>
                </a:schemeClr>
                <a:schemeClr val="dk2">
                  <a:tint val="96000"/>
                  <a:hueMod val="88000"/>
                  <a:satMod val="140000"/>
                  <a:lumMod val="132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4E030352-F2E5-4BDA-B3D5-26D043BAF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587"/>
            <a:ext cx="12192000" cy="6856413"/>
            <a:chOff x="0" y="1587"/>
            <a:chExt cx="12192000" cy="6856413"/>
          </a:xfrm>
        </p:grpSpPr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1E245AE9-836C-497C-A834-962B42FB24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1B940FB-6D50-4544-A520-2B530D1873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9B6942D-1074-493C-AB7E-C90BD913EF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Freeform 5">
              <a:extLst>
                <a:ext uri="{FF2B5EF4-FFF2-40B4-BE49-F238E27FC236}">
                  <a16:creationId xmlns:a16="http://schemas.microsoft.com/office/drawing/2014/main" id="{0AA1516B-F040-4F28-863A-EF937063E2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6200000">
              <a:off x="446565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0" name="Freeform 5">
              <a:extLst>
                <a:ext uri="{FF2B5EF4-FFF2-40B4-BE49-F238E27FC236}">
                  <a16:creationId xmlns:a16="http://schemas.microsoft.com/office/drawing/2014/main" id="{6A6B0918-602A-453B-9E60-5AD3C7AC44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15922489">
              <a:off x="537676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id="{6C0FFDF3-1338-41E8-81A2-54A1C11BE5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6B90B67-BB25-462F-92D4-4C7D88B7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>
            <a:normAutofit/>
          </a:bodyPr>
          <a:lstStyle/>
          <a:p>
            <a:r>
              <a:rPr lang="en-AU" dirty="0"/>
              <a:t>Traditional Dress: Body Paint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F4D10-3011-4A3A-B10E-5CCC926F0D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r>
              <a:rPr lang="en-AU">
                <a:solidFill>
                  <a:schemeClr val="bg1"/>
                </a:solidFill>
              </a:rPr>
              <a:t>Indigenous Australians paint their bodies for ceremonies</a:t>
            </a:r>
          </a:p>
          <a:p>
            <a:r>
              <a:rPr lang="en-AU">
                <a:solidFill>
                  <a:schemeClr val="bg1"/>
                </a:solidFill>
              </a:rPr>
              <a:t>Only men can paint their bodies</a:t>
            </a:r>
          </a:p>
          <a:p>
            <a:r>
              <a:rPr lang="en-AU">
                <a:solidFill>
                  <a:schemeClr val="bg1"/>
                </a:solidFill>
              </a:rPr>
              <a:t>Different patterns, colour and styles signify age, status and tribe</a:t>
            </a:r>
          </a:p>
          <a:p>
            <a:r>
              <a:rPr lang="en-AU">
                <a:solidFill>
                  <a:schemeClr val="bg1"/>
                </a:solidFill>
              </a:rPr>
              <a:t>Normally painted using natural extracts from plants</a:t>
            </a:r>
          </a:p>
        </p:txBody>
      </p:sp>
      <p:pic>
        <p:nvPicPr>
          <p:cNvPr id="2052" name="Picture 4" descr="Gumatj-TRIBE-in-traditional-Indigenous-face-and-body-paint">
            <a:extLst>
              <a:ext uri="{FF2B5EF4-FFF2-40B4-BE49-F238E27FC236}">
                <a16:creationId xmlns:a16="http://schemas.microsoft.com/office/drawing/2014/main" id="{E7118FC7-685E-442E-969A-9BB6418B3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190" y="645107"/>
            <a:ext cx="4015389" cy="271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203AD603-6673-4624-81E7-505DD5B2A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50" name="Picture 2" descr="Men in traditional Indigenous body paint image">
            <a:extLst>
              <a:ext uri="{FF2B5EF4-FFF2-40B4-BE49-F238E27FC236}">
                <a16:creationId xmlns:a16="http://schemas.microsoft.com/office/drawing/2014/main" id="{3F8A16A3-57FF-4DF2-B9EE-87FA13915D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8226" y="3678939"/>
            <a:ext cx="4125317" cy="239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9142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>
            <a:extLst>
              <a:ext uri="{FF2B5EF4-FFF2-40B4-BE49-F238E27FC236}">
                <a16:creationId xmlns:a16="http://schemas.microsoft.com/office/drawing/2014/main" id="{FAF0DFF8-8744-4518-AA8B-D5D61EA97F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6CC52FC-00BC-4253-8E5D-55C78127C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42BD597-0F5C-42C6-BA55-0A182A547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DCA70CFE-449E-4D12-8358-8B4C877EE5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2082AE94-EBCE-4F8E-994B-BD7F93129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Freeform 5">
              <a:extLst>
                <a:ext uri="{FF2B5EF4-FFF2-40B4-BE49-F238E27FC236}">
                  <a16:creationId xmlns:a16="http://schemas.microsoft.com/office/drawing/2014/main" id="{CB36729E-72F8-4A4F-B54E-CC26867ADD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8EB35FA-589E-48CE-B859-3B0C7E39A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973668"/>
            <a:ext cx="2942210" cy="1020232"/>
          </a:xfrm>
        </p:spPr>
        <p:txBody>
          <a:bodyPr>
            <a:normAutofit/>
          </a:bodyPr>
          <a:lstStyle/>
          <a:p>
            <a:r>
              <a:rPr lang="en-AU" dirty="0"/>
              <a:t>Clothing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9C0A8-7AF4-47D2-81EF-C82946798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120900"/>
            <a:ext cx="3133726" cy="3898900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chemeClr val="bg1"/>
                </a:solidFill>
              </a:rPr>
              <a:t>Woven out of silks, reeds and palm leaves</a:t>
            </a:r>
          </a:p>
          <a:p>
            <a:r>
              <a:rPr lang="en-AU" dirty="0">
                <a:solidFill>
                  <a:schemeClr val="bg1"/>
                </a:solidFill>
              </a:rPr>
              <a:t>Dyed using plant extracts to tribe colours</a:t>
            </a:r>
          </a:p>
          <a:p>
            <a:r>
              <a:rPr lang="en-AU" dirty="0">
                <a:solidFill>
                  <a:schemeClr val="bg1"/>
                </a:solidFill>
              </a:rPr>
              <a:t>Include head-dresses, piercings, robes and leggings</a:t>
            </a:r>
          </a:p>
          <a:p>
            <a:r>
              <a:rPr lang="en-AU" dirty="0">
                <a:solidFill>
                  <a:schemeClr val="bg1"/>
                </a:solidFill>
              </a:rPr>
              <a:t>Ornamental necklaces of teeth, bones and shells are also worn</a:t>
            </a:r>
          </a:p>
        </p:txBody>
      </p:sp>
      <p:pic>
        <p:nvPicPr>
          <p:cNvPr id="4098" name="Picture 2" descr="Image result for aboriginal clothes">
            <a:extLst>
              <a:ext uri="{FF2B5EF4-FFF2-40B4-BE49-F238E27FC236}">
                <a16:creationId xmlns:a16="http://schemas.microsoft.com/office/drawing/2014/main" id="{1D0AAB99-4061-4082-AABA-FF9C3987FF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83" r="34105"/>
          <a:stretch/>
        </p:blipFill>
        <p:spPr bwMode="auto">
          <a:xfrm>
            <a:off x="5194607" y="803751"/>
            <a:ext cx="3113903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aboriginal clothes">
            <a:extLst>
              <a:ext uri="{FF2B5EF4-FFF2-40B4-BE49-F238E27FC236}">
                <a16:creationId xmlns:a16="http://schemas.microsoft.com/office/drawing/2014/main" id="{4E2A3D17-A2CA-4560-A1FF-19A2A6B1AB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0" r="5649" b="1"/>
          <a:stretch/>
        </p:blipFill>
        <p:spPr bwMode="auto">
          <a:xfrm>
            <a:off x="8472236" y="803751"/>
            <a:ext cx="3113904" cy="52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504BE77C-C23A-4545-973B-A8E168DAD7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9855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4622F691-7E68-4AA5-BBF4-275653B98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FDB432D-0416-4E52-BDE8-9416159AFC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50E8490-F5B7-4F0A-AB54-8C36EC796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86CEF36F-DD08-4A0E-997E-E036839216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C2B7642F-C92E-4201-9030-5D7006C572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F784B40C-F09A-4D1C-B0DE-9958878731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0E8B78D-9950-4316-A9CF-E6E5D2CC8C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Freeform 5">
              <a:extLst>
                <a:ext uri="{FF2B5EF4-FFF2-40B4-BE49-F238E27FC236}">
                  <a16:creationId xmlns:a16="http://schemas.microsoft.com/office/drawing/2014/main" id="{E453D5D3-2C2C-42B0-BEA5-B81CBA62E2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8B072D99-315F-4D5C-8F95-7855C1245D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6" name="Freeform 5">
            <a:extLst>
              <a:ext uri="{FF2B5EF4-FFF2-40B4-BE49-F238E27FC236}">
                <a16:creationId xmlns:a16="http://schemas.microsoft.com/office/drawing/2014/main" id="{2475D3DF-6A4B-4526-811A-DFB0A08115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371525">
            <a:off x="263767" y="4117124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sp>
        <p:nvSpPr>
          <p:cNvPr id="88" name="Freeform 5">
            <a:extLst>
              <a:ext uri="{FF2B5EF4-FFF2-40B4-BE49-F238E27FC236}">
                <a16:creationId xmlns:a16="http://schemas.microsoft.com/office/drawing/2014/main" id="{2117BBB2-6524-4501-B3AD-95BAA6195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0800000">
            <a:off x="457200" y="0"/>
            <a:ext cx="11277600" cy="4533900"/>
          </a:xfrm>
          <a:custGeom>
            <a:avLst/>
            <a:gdLst/>
            <a:ahLst/>
            <a:cxnLst/>
            <a:rect l="0" t="0" r="r" b="b"/>
            <a:pathLst>
              <a:path w="7104" h="2856">
                <a:moveTo>
                  <a:pt x="0" y="0"/>
                </a:moveTo>
                <a:lnTo>
                  <a:pt x="0" y="2856"/>
                </a:lnTo>
                <a:lnTo>
                  <a:pt x="7104" y="2856"/>
                </a:lnTo>
                <a:lnTo>
                  <a:pt x="7104" y="1"/>
                </a:lnTo>
                <a:lnTo>
                  <a:pt x="7104" y="1"/>
                </a:lnTo>
                <a:lnTo>
                  <a:pt x="6943" y="26"/>
                </a:lnTo>
                <a:lnTo>
                  <a:pt x="6782" y="50"/>
                </a:lnTo>
                <a:lnTo>
                  <a:pt x="6621" y="73"/>
                </a:lnTo>
                <a:lnTo>
                  <a:pt x="6459" y="93"/>
                </a:lnTo>
                <a:lnTo>
                  <a:pt x="6298" y="113"/>
                </a:lnTo>
                <a:lnTo>
                  <a:pt x="6136" y="132"/>
                </a:lnTo>
                <a:lnTo>
                  <a:pt x="5976" y="148"/>
                </a:lnTo>
                <a:lnTo>
                  <a:pt x="5814" y="163"/>
                </a:lnTo>
                <a:lnTo>
                  <a:pt x="5653" y="177"/>
                </a:lnTo>
                <a:lnTo>
                  <a:pt x="5494" y="189"/>
                </a:lnTo>
                <a:lnTo>
                  <a:pt x="5334" y="201"/>
                </a:lnTo>
                <a:lnTo>
                  <a:pt x="5175" y="211"/>
                </a:lnTo>
                <a:lnTo>
                  <a:pt x="5017" y="219"/>
                </a:lnTo>
                <a:lnTo>
                  <a:pt x="4859" y="227"/>
                </a:lnTo>
                <a:lnTo>
                  <a:pt x="4703" y="234"/>
                </a:lnTo>
                <a:lnTo>
                  <a:pt x="4548" y="239"/>
                </a:lnTo>
                <a:lnTo>
                  <a:pt x="4393" y="243"/>
                </a:lnTo>
                <a:lnTo>
                  <a:pt x="4240" y="247"/>
                </a:lnTo>
                <a:lnTo>
                  <a:pt x="4088" y="249"/>
                </a:lnTo>
                <a:lnTo>
                  <a:pt x="3937" y="251"/>
                </a:lnTo>
                <a:lnTo>
                  <a:pt x="3788" y="252"/>
                </a:lnTo>
                <a:lnTo>
                  <a:pt x="3640" y="251"/>
                </a:lnTo>
                <a:lnTo>
                  <a:pt x="3494" y="251"/>
                </a:lnTo>
                <a:lnTo>
                  <a:pt x="3349" y="249"/>
                </a:lnTo>
                <a:lnTo>
                  <a:pt x="3207" y="246"/>
                </a:lnTo>
                <a:lnTo>
                  <a:pt x="3066" y="243"/>
                </a:lnTo>
                <a:lnTo>
                  <a:pt x="2928" y="240"/>
                </a:lnTo>
                <a:lnTo>
                  <a:pt x="2791" y="235"/>
                </a:lnTo>
                <a:lnTo>
                  <a:pt x="2656" y="230"/>
                </a:lnTo>
                <a:lnTo>
                  <a:pt x="2524" y="225"/>
                </a:lnTo>
                <a:lnTo>
                  <a:pt x="2266" y="212"/>
                </a:lnTo>
                <a:lnTo>
                  <a:pt x="2019" y="198"/>
                </a:lnTo>
                <a:lnTo>
                  <a:pt x="1782" y="183"/>
                </a:lnTo>
                <a:lnTo>
                  <a:pt x="1557" y="167"/>
                </a:lnTo>
                <a:lnTo>
                  <a:pt x="1343" y="150"/>
                </a:lnTo>
                <a:lnTo>
                  <a:pt x="1144" y="132"/>
                </a:lnTo>
                <a:lnTo>
                  <a:pt x="957" y="114"/>
                </a:lnTo>
                <a:lnTo>
                  <a:pt x="785" y="96"/>
                </a:lnTo>
                <a:lnTo>
                  <a:pt x="627" y="79"/>
                </a:lnTo>
                <a:lnTo>
                  <a:pt x="487" y="63"/>
                </a:lnTo>
                <a:lnTo>
                  <a:pt x="361" y="48"/>
                </a:lnTo>
                <a:lnTo>
                  <a:pt x="254" y="35"/>
                </a:lnTo>
                <a:lnTo>
                  <a:pt x="165" y="23"/>
                </a:lnTo>
                <a:lnTo>
                  <a:pt x="42" y="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8A8542-25DB-4782-B57F-8623BE2CC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975" y="4517136"/>
            <a:ext cx="10893095" cy="117494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/>
              <a:t>Symbolic objects and items</a:t>
            </a:r>
          </a:p>
        </p:txBody>
      </p:sp>
      <p:pic>
        <p:nvPicPr>
          <p:cNvPr id="5126" name="Picture 6" descr="Image result for boomerang">
            <a:extLst>
              <a:ext uri="{FF2B5EF4-FFF2-40B4-BE49-F238E27FC236}">
                <a16:creationId xmlns:a16="http://schemas.microsoft.com/office/drawing/2014/main" id="{F6C33141-22C4-4B13-9398-C85DB83F63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9" y="474132"/>
            <a:ext cx="3439617" cy="3439617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Image result for didgeridoo">
            <a:extLst>
              <a:ext uri="{FF2B5EF4-FFF2-40B4-BE49-F238E27FC236}">
                <a16:creationId xmlns:a16="http://schemas.microsoft.com/office/drawing/2014/main" id="{303A05B2-80FC-4587-8A7E-2BB9E29C9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994" y="837034"/>
            <a:ext cx="3557016" cy="2712224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aboriginal noise maker">
            <a:extLst>
              <a:ext uri="{FF2B5EF4-FFF2-40B4-BE49-F238E27FC236}">
                <a16:creationId xmlns:a16="http://schemas.microsoft.com/office/drawing/2014/main" id="{01AF03D7-B391-4FA9-8065-F8ABEA53F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7825" y="859265"/>
            <a:ext cx="3557016" cy="2667762"/>
          </a:xfrm>
          <a:prstGeom prst="roundRect">
            <a:avLst>
              <a:gd name="adj" fmla="val 1858"/>
            </a:avLst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Rectangle 89">
            <a:extLst>
              <a:ext uri="{FF2B5EF4-FFF2-40B4-BE49-F238E27FC236}">
                <a16:creationId xmlns:a16="http://schemas.microsoft.com/office/drawing/2014/main" id="{602D0077-A4FB-4310-931A-44A3F9723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755B17-3CBD-47EA-A6AE-FE0F61429805}"/>
              </a:ext>
            </a:extLst>
          </p:cNvPr>
          <p:cNvSpPr txBox="1"/>
          <p:nvPr/>
        </p:nvSpPr>
        <p:spPr>
          <a:xfrm>
            <a:off x="1585244" y="2716768"/>
            <a:ext cx="1508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Boomerang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57A77C-FC70-4EDD-8FB8-7E5AA869B76C}"/>
              </a:ext>
            </a:extLst>
          </p:cNvPr>
          <p:cNvSpPr txBox="1"/>
          <p:nvPr/>
        </p:nvSpPr>
        <p:spPr>
          <a:xfrm>
            <a:off x="4919816" y="2710934"/>
            <a:ext cx="1443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Didgeridoo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65FD09-B260-46BD-8A8B-B1EF2ADA371F}"/>
              </a:ext>
            </a:extLst>
          </p:cNvPr>
          <p:cNvSpPr txBox="1"/>
          <p:nvPr/>
        </p:nvSpPr>
        <p:spPr>
          <a:xfrm>
            <a:off x="8973106" y="3605600"/>
            <a:ext cx="1566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Noise maker</a:t>
            </a:r>
          </a:p>
        </p:txBody>
      </p:sp>
    </p:spTree>
    <p:extLst>
      <p:ext uri="{BB962C8B-B14F-4D97-AF65-F5344CB8AC3E}">
        <p14:creationId xmlns:p14="http://schemas.microsoft.com/office/powerpoint/2010/main" val="7735456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</Words>
  <Application>Microsoft Office PowerPoint</Application>
  <PresentationFormat>Widescreen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 Boardroom</vt:lpstr>
      <vt:lpstr>Traditional Dress of the Australian Indigenous People</vt:lpstr>
      <vt:lpstr>Why do Indigenous Aussies Dress up?</vt:lpstr>
      <vt:lpstr>Traditional Dress: Body Paint</vt:lpstr>
      <vt:lpstr>Clothing</vt:lpstr>
      <vt:lpstr>Symbolic objects and items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Traditional Dress of the Australian Indigenous People</dc:title>
  <dc:creator> </dc:creator>
  <cp:lastModifiedBy> </cp:lastModifiedBy>
  <cp:revision>2</cp:revision>
  <dcterms:created xsi:type="dcterms:W3CDTF">2019-01-21T08:09:25Z</dcterms:created>
  <dcterms:modified xsi:type="dcterms:W3CDTF">2019-01-21T08:10:25Z</dcterms:modified>
</cp:coreProperties>
</file>