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>
      <p:cViewPr>
        <p:scale>
          <a:sx n="60" d="100"/>
          <a:sy n="60" d="100"/>
        </p:scale>
        <p:origin x="-137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4" d="100"/>
          <a:sy n="74" d="100"/>
        </p:scale>
        <p:origin x="-1576" y="5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50CA-F792-4B41-B777-ACAC72259A11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117C3-9A23-4433-99B6-7E7A1561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Whitney Book"/>
              </a:rPr>
              <a:t>Ведущий говорит группе примерно следующее: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«Наше сегодняшнее занятие продлится 90 минут и будет посвящено общению, свободному от проявлений дискриминации. Мы поговорим о том, какие люди вероятнее других могут стать жертвами дискриминации, и о том, как построить общение, чтобы словом или делом не обидеть и не унизить их. В итоге нашего занятия мы сформулируем для себя правила корректного общения, свободного от проявлений дискриминации».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0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«Прежде чем мы продолжим занятие, я предлагаю разобраться, что такое дискриминация.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Дискриминация (от латинского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discriminatio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— „различаю”) — это негативное отношение, предвзятость, насилие, несправедливость и лишение определенных прав людей по причине их принадлежности к какой-либо социальной группе».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1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«Каждый раз, когда речь идет о дискриминации, можно проследить три общих черты — ТРИ ПРИЗНАКА ДИСКРИМИНАЦИИ:</a:t>
            </a:r>
          </a:p>
          <a:p>
            <a:endParaRPr lang="ru-RU" sz="1400" i="1" u="none" strike="noStrike" baseline="0" dirty="0" smtClean="0">
              <a:solidFill>
                <a:schemeClr val="accent5">
                  <a:lumMod val="75000"/>
                </a:schemeClr>
              </a:solidFill>
              <a:latin typeface="Whitney Book"/>
            </a:endParaRPr>
          </a:p>
          <a:p>
            <a:r>
              <a:rPr lang="ru-RU" sz="14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1. Различия между людьми подчеркиваются и считаются важными. Все люди отличаются друг от друга по множеству критериев. Большинство различий не замечается людьми (например, номер паспорта, цвет глаз, группа крови), но если люди дискриминируются — различия рассматриваются как важные и социально значимые (например, конфессия). При этом людей сразу же делят на противоположные категории (религиозные — нерелигиозные, христиане — мусульмане и т.д.)».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8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«2. Людям с различиями приписывают негативные качества. Мы часто смотрим на людей стереотипно. Некоторые наши стереотипы могут быть нейтральными или положительными (например, убеждение, что все женщины любят заботиться о детях или что итальянцы очень экспрессивные). Но если речь идет о дискриминации, людям приписывают качества, не имеющие отношения к их отличительной черте (их могут посчитать угрозой для окружающих, могут решить, что у них низкий уровень интеллекта, и т.д.)».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9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«3. Люди делятся на „нас” и на „них”. Когда мы кого-то дискриминируем, мы мыслим категориями „мы” и „они”. Такое деление позволяет считать, что люди, принадлежащие к другой конфессии, не совсем люди или, во всяком случае, не настолько люди, как „мы”, или у них чуть меньше прав, или к ним можно отнестись снисходительно, как к „младшим братьям”. Если в какой-либо ситуации людей легко разделить на „нас” и на „них”, то речь идет о дискриминации.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Российское законодательство запрещает любую форму дискриминации, в том числе по конфессиональному признаку».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7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Whitney Book"/>
              </a:rPr>
              <a:t>Ситуация </a:t>
            </a:r>
            <a:r>
              <a:rPr lang="ru-RU" smtClean="0">
                <a:latin typeface="Whitney Book"/>
              </a:rPr>
              <a:t>1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Светлана с подругой Настей смотрят матч на </a:t>
            </a:r>
            <a:r>
              <a:rPr lang="ru-RU" dirty="0" err="1">
                <a:latin typeface="Whitney Book"/>
              </a:rPr>
              <a:t>фан</a:t>
            </a:r>
            <a:r>
              <a:rPr lang="ru-RU" dirty="0">
                <a:latin typeface="Whitney Book"/>
              </a:rPr>
              <a:t>-зоне. Команда, за которую они болеют, выходит на поле, многие игроки крестятся и трогают руками газон.</a:t>
            </a:r>
          </a:p>
          <a:p>
            <a:r>
              <a:rPr lang="ru-RU" dirty="0">
                <a:latin typeface="Whitney Book"/>
              </a:rPr>
              <a:t>Как поступит Светлана?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3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В этом случае подчеркиваются различия между группами (религиозными и нерелигиозными), и на основании этих различий религиозным людям приписываются негативные качества (в данном случае — определение «варвары»).</a:t>
            </a:r>
          </a:p>
          <a:p>
            <a:r>
              <a:rPr lang="ru-RU" dirty="0">
                <a:latin typeface="Whitney Book"/>
              </a:rPr>
              <a:t>Такое поведение дискриминирует.</a:t>
            </a:r>
            <a:endParaRPr lang="ru-RU" dirty="0" smtClean="0">
              <a:latin typeface="Whitney Book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0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>
                <a:latin typeface="Whitney Book"/>
              </a:rPr>
              <a:t>Это действие полно сарказма и обесценивания значения религии в жизни конкретного человека. Это противоречит Декларации о ликвидации всех форм нетерпимости и дискриминации на основе религии или убеждений.</a:t>
            </a:r>
          </a:p>
          <a:p>
            <a:r>
              <a:rPr lang="ru-RU" dirty="0">
                <a:latin typeface="Whitney Book"/>
              </a:rPr>
              <a:t>В Декларации подчеркивается, что религия или убеждения являются для каждого, кто их придерживается, одним из основных элементов его понимания жизни и что свободу религии или убеждений следует полностью соблюдать и гарантировать.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1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дискриминирует, ведь цель дискриминации — уничтожение или умаление признания прав и свобод человека, в том числе связанных с религией и убеждениями.</a:t>
            </a:r>
          </a:p>
          <a:p>
            <a:r>
              <a:rPr lang="ru-RU" dirty="0">
                <a:latin typeface="Whitney Book"/>
              </a:rPr>
              <a:t>В Декларации о ликвидации всех форм нетерпимости и дискриминации на основе религии или убеждений сказано, что свобода исповедовать религию или выражать убеждения подлежит лишь ограничениям, установленным законом и необходимым для охраны общественной безопасности, порядка, здоровья и морали, равно как и основных прав и свобод других лиц. Простыми словами: если это никому не угрожает, мы не можем останавливать человека в проявлении религиозных чувств. И в этом нет ничего неприличного.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не дискриминирует. В спорте религия, как и раса, и другие различия, не имеет никакого значения. А дух соревнования должен поддерживаться взаимным уважением игроков и болельщиков.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34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</a:t>
            </a:r>
            <a:r>
              <a:rPr lang="ru-RU" dirty="0" smtClean="0">
                <a:latin typeface="Whitney Book"/>
              </a:rPr>
              <a:t>2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Друзья Андрей и Егор пришли на матч и уже сидят на своих местах на трибуне. Мимо них к своему месту проходит мусульманин в традиционной для арабских стран одежде. Егор смотрит на Андрея и говорит: «Смотри, террорист идет!»</a:t>
            </a:r>
          </a:p>
          <a:p>
            <a:r>
              <a:rPr lang="ru-RU" dirty="0">
                <a:latin typeface="Whitney Book"/>
              </a:rPr>
              <a:t>Как поступит Андрей?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4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«Занятие приурочено к двум событиям. Во-первых, сегодня весь мир отмечает особый день — Международный день борьбы за ликвидацию расовой дискриминации, который проводится по решению XXI сессии Генеральной Ассамблеи ООН с 1966 года».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6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947987"/>
          </a:xfrm>
        </p:spPr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Это </a:t>
            </a:r>
            <a:r>
              <a:rPr lang="ru-RU" dirty="0">
                <a:latin typeface="Whitney Book"/>
              </a:rPr>
              <a:t>явное предубеждение, хоть оно и широко распространено. К сожалению, трагические события, связанные с террористическими актами, очень эмоционально заряжены. Они пугают и потому прочно запечатлеваются в памяти многих людей. И поскольку в СМИ часто упоминается религиозная или национальная принадлежности «организующих» эти акты, срабатывает обобщение. Уже при виде мусульманина или мусульманки у многих возникает беспокойство, и кто-то считает, что оно обоснованно…</a:t>
            </a:r>
          </a:p>
          <a:p>
            <a:r>
              <a:rPr lang="ru-RU" dirty="0">
                <a:latin typeface="Whitney Book"/>
              </a:rPr>
              <a:t>А теперь пример. Допустим, в вашем доме живет человек, который каждый раз, вместо того чтобы вынести мусор и положить его в бак, кидает пакет в ближайшие кусты. Вам это не нравится, вашим соседям тоже, но, несмотря на многочисленные просьбы и объявления на подъезде, это происходит раз за разом. А потом вы слышите, стоя на автобусной остановке, как кто-то говорит: «Да в этом доме одни </a:t>
            </a:r>
            <a:r>
              <a:rPr lang="ru-RU" dirty="0" err="1">
                <a:latin typeface="Whitney Book"/>
              </a:rPr>
              <a:t>неряхи</a:t>
            </a:r>
            <a:r>
              <a:rPr lang="ru-RU" dirty="0">
                <a:latin typeface="Whitney Book"/>
              </a:rPr>
              <a:t> живут, мусор все в кусты выбрасывают прямо из окон, лучше по соседней улице ходи, а то еще и на тебя скинут». Обоснован ли этот вывод? Как вам его слышать?</a:t>
            </a:r>
          </a:p>
          <a:p>
            <a:r>
              <a:rPr lang="ru-RU" dirty="0">
                <a:latin typeface="Whitney Book"/>
              </a:rPr>
              <a:t>Руководствуясь предубеждением, мы можем дискриминировать человека, если приписываем ему и его социальной группе негативное качество. Поэтому одно из главных правил </a:t>
            </a:r>
            <a:r>
              <a:rPr lang="ru-RU" dirty="0" err="1">
                <a:latin typeface="Whitney Book"/>
              </a:rPr>
              <a:t>недискриминации</a:t>
            </a:r>
            <a:r>
              <a:rPr lang="ru-RU" dirty="0">
                <a:latin typeface="Whitney Book"/>
              </a:rPr>
              <a:t> — не обобщать и не клеить ярлыки.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04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Здорово, когда человеку не приписывают негативное качество, основываясь на его внешнем виде и некотором представлении о социальной (в данном случае религиозной) группе, к которой он принадлежит. Но подумайте, как такая реакция выглядит со стороны? Вот именно, как поддержка! Никто не знает, что происходит у человека в голове. А смех — это одобрительная реакция на слова. Возможно, такой ответ снизит напряжение, если Егор говорил серьезно, но вдвоем ребята все-таки дискриминировали человека.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10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Дискриминация </a:t>
            </a:r>
            <a:r>
              <a:rPr lang="ru-RU" dirty="0">
                <a:latin typeface="Whitney Book"/>
              </a:rPr>
              <a:t>возникает не в действиях и даже не в словах, а в первую очередь в мыслях. Сама мысль, что человек в мусульманской одежде является террористом, ведет к дискриминации. Даже если на словах Андрей не согласится с Егором, сомнение в голосе только укрепит убежденность в самом худшем.</a:t>
            </a:r>
          </a:p>
          <a:p>
            <a:r>
              <a:rPr lang="ru-RU" dirty="0">
                <a:latin typeface="Whitney Book"/>
              </a:rPr>
              <a:t>Такой ответ — попытка остановить дискриминацию, которая, вероятно, только усугубила 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7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Это самый предпочтительный способ, которым можно отреагировать на подобное высказывание. Так Андрей показал, что не разделяет взглядов своего приятеля и не собирается допускать дискриминацию. И даже не столь важно, понимает ли проходящий человек по-русски или нет. Дискриминация недопустима в любом </a:t>
            </a:r>
            <a:r>
              <a:rPr lang="ru-RU" dirty="0" smtClean="0">
                <a:latin typeface="Whitney Book"/>
              </a:rPr>
              <a:t>случае.</a:t>
            </a:r>
            <a:endParaRPr lang="ru-RU" dirty="0">
              <a:latin typeface="Whitney Boo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42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</a:t>
            </a:r>
            <a:r>
              <a:rPr lang="ru-RU" dirty="0" smtClean="0">
                <a:latin typeface="Whitney Book"/>
              </a:rPr>
              <a:t>3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Сергей с другом и его девушкой пришли в </a:t>
            </a:r>
            <a:r>
              <a:rPr lang="ru-RU" dirty="0" err="1">
                <a:latin typeface="Whitney Book"/>
              </a:rPr>
              <a:t>фан</a:t>
            </a:r>
            <a:r>
              <a:rPr lang="ru-RU" dirty="0">
                <a:latin typeface="Whitney Book"/>
              </a:rPr>
              <a:t>-зону.</a:t>
            </a:r>
          </a:p>
          <a:p>
            <a:r>
              <a:rPr lang="ru-RU" dirty="0">
                <a:latin typeface="Whitney Book"/>
              </a:rPr>
              <a:t>Сергей решил угостить друзей и купил каждому по хот-догу. Но девушка отказалась от угощения, сказав, что она еврейка и ее религия не позволяет ей есть такую еду.</a:t>
            </a:r>
          </a:p>
          <a:p>
            <a:r>
              <a:rPr lang="ru-RU" dirty="0">
                <a:latin typeface="Whitney Book"/>
              </a:rPr>
              <a:t>Как поступит Сергей?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55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означает, что Сергей наделяет представителей религиозной группы негативными качествами. В данном случае считает их необразованными, незнакомыми с элементарными научными фактами. Это явное проявление дискриминации.</a:t>
            </a:r>
          </a:p>
          <a:p>
            <a:r>
              <a:rPr lang="ru-RU" dirty="0">
                <a:latin typeface="Whitney Book"/>
              </a:rPr>
              <a:t>Кроме того, такие слова отказывают человеку в праве иметь собственные религиозные убеждения, обесценивая их. Это противоречит Декларации о ликвидации всех форм нетерпимости и дискриминации на основе религии или убеждений ООН.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1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Это дискриминирующий ответ.</a:t>
            </a:r>
          </a:p>
          <a:p>
            <a:r>
              <a:rPr lang="ru-RU" dirty="0">
                <a:latin typeface="Whitney Book"/>
              </a:rPr>
              <a:t>Во-первых, он обесценивает религиозные чувства девушки, что является серьезным оскорблением по отношению к верующему человеку.</a:t>
            </a:r>
          </a:p>
          <a:p>
            <a:r>
              <a:rPr lang="ru-RU" dirty="0">
                <a:latin typeface="Whitney Book"/>
              </a:rPr>
              <a:t>Во-вторых, такое поведение построено на разделении людей на «мы» (в данном случае нормальных, нерелигиозных) и «они» (верующих, с заморочками).</a:t>
            </a:r>
          </a:p>
          <a:p>
            <a:r>
              <a:rPr lang="ru-RU" dirty="0">
                <a:latin typeface="Whitney Book"/>
              </a:rPr>
              <a:t>Равноправие для представителей религиозных конфессий и уважение к религиозным убеждениям на территории России гарантируется федеральным законом «О свободе совести и о религиозных объединениях». В соответствии с этим законом недопустимым является возбуждение ненависти или вражды в связи с этим и оскорбления граждан.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27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Такой ответ не только является вторжением в частную жизнь, но и преувеличивает значимость различий между представителями разных религий. Различия видятся настолько непреодолимыми, что препятствуют бесконфликтному общению.</a:t>
            </a:r>
          </a:p>
          <a:p>
            <a:r>
              <a:rPr lang="ru-RU" dirty="0">
                <a:latin typeface="Whitney Book"/>
              </a:rPr>
              <a:t>Преувеличить значение различий между группами, в частности —</a:t>
            </a:r>
          </a:p>
          <a:p>
            <a:r>
              <a:rPr lang="ru-RU" dirty="0">
                <a:latin typeface="Whitney Book"/>
              </a:rPr>
              <a:t>различий между разными религиями — значит сделать шаг к дискриминации.</a:t>
            </a:r>
          </a:p>
          <a:p>
            <a:r>
              <a:rPr lang="ru-RU" dirty="0">
                <a:latin typeface="Whitney Book"/>
              </a:rPr>
              <a:t>В этой ситуации Сергей осуществил «различие, исключение, ограничение или предпочтение, основанное на религии или убеждениях», а это самая настоящая дискриминация в соответствии с определением ООН.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00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не дискриминирует.</a:t>
            </a:r>
          </a:p>
          <a:p>
            <a:r>
              <a:rPr lang="ru-RU" dirty="0">
                <a:latin typeface="Whitney Book"/>
              </a:rPr>
              <a:t>Человек имеет право придерживаться своей религии и соблюдать соответствующие нормы и правила. Об этом говорит ст. 28 Конституции РФ: «Каждому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ними».</a:t>
            </a:r>
          </a:p>
          <a:p>
            <a:r>
              <a:rPr lang="ru-RU" dirty="0">
                <a:latin typeface="Whitney Book"/>
              </a:rPr>
              <a:t>Важно уважать это право, которым обладают все действующие лица в данной ситуации, а также каждый из вас, сидящих здесь.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7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0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«Во-вторых, менее ста дней осталось до начала грандиозного события — Чемпионата мира по футболу FIFA 2018™.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не просто соревнование футбольных команд. Это глобальное событие, оказывающее значительное влияние на весь мир».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2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328987"/>
          </a:xfrm>
        </p:spPr>
        <p:txBody>
          <a:bodyPr/>
          <a:lstStyle/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«Футбол — самая популярная и массовая игра в истории человечества. </a:t>
            </a: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Давайте проверим. Я буду задавать вопросы, а вас попрошу поднимать руку, если вы можете ответить на вопрос положительно. Вот первый, тренировочный вопрос: поднимите руки, кто знает, что такое футбол». </a:t>
            </a: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Далее ведущий продолжает интерактивное голосование, задавая следующие вопросы: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играл в футбол: на поле, во дворе, на любой площадке?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занимался футболом в спортивных секциях?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был на футбольном матче?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У кого есть любимая футбольная команда или сборная?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имена кого-либо из известных футболистов?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смотрел футбол по телевизору?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правила футбола?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поднял руку в этом маленьком опросе?</a:t>
            </a:r>
            <a:endParaRPr lang="ru-RU" sz="900" dirty="0">
              <a:solidFill>
                <a:srgbClr val="000000"/>
              </a:solidFill>
              <a:latin typeface="Whitney Book"/>
            </a:endParaRPr>
          </a:p>
          <a:p>
            <a:endParaRPr lang="ru-RU" sz="900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Ведущий продолжает: «В футбол так или иначе вовлечены полтора миллиарда людей. Получается, что для каждого пятого жителя планеты футбол является важной частью жизни». 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5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213100"/>
          </a:xfrm>
        </p:spPr>
        <p:txBody>
          <a:bodyPr/>
          <a:lstStyle/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«Существует около 1,5 миллионов футбольных команд. Это в 30 раз больше, чем банков во всем мире. И примерно столько же, сколько видов животных обитает на нашей планете.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Известно, что каждую минуту где-то на планете проходит футбольный матч.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Международная ассоциация футбола объединяет 211 стран, в то время как Организация Объединенных Наций — 193. Статистика распространенности футбола впечатляет.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Футбол доступен для всех. В футбол можно играть везде, где есть площадка и мяч.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футбол играют на стадионах и во дворах, в Австралии и Африке, во Владивостоке и Калининграде. Футбол объединяет людей разного возраста, разных профессий, разной веры, людей, говорящих на разных языках. Футбол является неотъемлемой частью нашего общества.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Что бы ни происходило в мире, правила футбола остаются принципиально неизменными и равными для всех. Футбол — это уникальное явление в истории человечества.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Почему футбол стал таким популярным? Секрет футбола в том, что люди из разных уголков планеты разделяют общие правила и ценности, и это их объединяет». </a:t>
            </a:r>
            <a:endParaRPr lang="ru-RU" sz="13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1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«Осознавая это, FIFA™ провозгласила четыре ключевых ценности Чемпионата, которые затрагивают весь мир и меняют его к лучшему. И одна из этих ценностей — многообразие и </a:t>
            </a:r>
            <a:r>
              <a:rPr lang="ru-RU" sz="160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антидискриминация</a:t>
            </a:r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».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5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«Чемпионат мира по футболу — важнейшее футбольное событие планеты. Он проходит один раз в четыре года. 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2018 году нашей стране выпала честь стать хозяйкой Чемпионата. С 14 июня по 15 июля в 11 городах России пройдут 64 матча, в которых примут участие 32 сильнейшие сборные мира.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Каждый второй жителей планеты будет смотреть Чемпионат по телевизору. Представьте себе, внимание половины населения Земли будет приковано к нашей стране.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Гостями Чемпионата станут более миллиона болельщиков из разных стран мира. Целый месяц у нас с вами будет возможность не только смотреть красивый футбол, но и общаться с людьми из самых разных уголков планеты. Это шанс получить уникальный опыт!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событие, которое объединит всех людей без исключения. И очень важно, чтобы и на матчах, и после них соблюдались его ценности, в частности ценность многообразия и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антидискриминации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. Сегодня мы подумаем, что может быть сделано для этого».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1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100387"/>
          </a:xfrm>
        </p:spPr>
        <p:txBody>
          <a:bodyPr/>
          <a:lstStyle/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 современной жизни, к несчастью, хватает признаков, по которым люди и группы людей подвергаются дискриминации. И наиболее острый из них — религия. Именно об уважительном, корректном общении с представителями различных религий мы и поговорим сегодня. 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Религия или убеждения являются для каждого, кто их придерживается, одним из основных элементов его понимания жизни. И, к сожалению, именно религиозные различия очень часто становится поводом для дискриминации. История человечества полна кровавых войн н почве межрелигиозной розни».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35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024187"/>
          </a:xfrm>
        </p:spPr>
        <p:txBody>
          <a:bodyPr/>
          <a:lstStyle/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«Конституция России начинается со слов „Мы многонациональный народ Российской Федерации…” не случайно. На территории России живет 190 народов, которые придерживаются разных конфессий. Помимо традиционных конфессий — христианства, ислама, иудаизма и буддизма — распространены еще десятки других. И в обязанности государства входит обеспечение равных прав и свобод для представителей всех конфессий. 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ст. 28 Конституции РФ сказано: „Каждому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ними”.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Мы видим что </a:t>
            </a: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усилия России и мира в целом направлен 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на обеспечение мирного межконфессионального диалога и равноправия для представителей всех религиозных убеждений. 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Однако многое зависит и от нас. Порой, встречая человека другой религии, мы, руководствуясь самыми лучшими побуждениями, можем поставить его в неловкое положение, оскорбить или даже дискриминировать. И в наших силах этого избежать».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6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720100"/>
            <a:ext cx="8255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817" y="229213"/>
            <a:ext cx="746282" cy="814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97764"/>
            <a:ext cx="23602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195" y="1098131"/>
            <a:ext cx="8309609" cy="138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2809" y="6564374"/>
            <a:ext cx="197484" cy="187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755" y="6577074"/>
            <a:ext cx="45085" cy="1625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0" spc="-285" dirty="0">
                <a:solidFill>
                  <a:srgbClr val="0D6CB5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1027" name="Picture 3" descr="C:\Users\anyam\Downloads\заголовок 19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nyam\Downloads\диалог религий (1)\диалог религий\ФИФА Диалог религий_Pag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nyam\Downloads\диалог религий (1)\диалог религий\ФИФА Диалог религий_Pag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nyam\Downloads\диалог религий (1)\диалог религий\ФИФА Диалог религий_Pag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nyam\Downloads\диалог религий (1)\диалог религий\ФИФА Диалог религий_Pag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yam\Downloads\диалог религий (1)\диалог религий\ФИФА Диалог религий_Pag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221003"/>
            <a:ext cx="8172450" cy="5637530"/>
          </a:xfrm>
          <a:custGeom>
            <a:avLst/>
            <a:gdLst/>
            <a:ahLst/>
            <a:cxnLst/>
            <a:rect l="l" t="t" r="r" b="b"/>
            <a:pathLst>
              <a:path w="8172450" h="5637530">
                <a:moveTo>
                  <a:pt x="0" y="5636996"/>
                </a:moveTo>
                <a:lnTo>
                  <a:pt x="8172157" y="5636996"/>
                </a:lnTo>
                <a:lnTo>
                  <a:pt x="8172157" y="0"/>
                </a:lnTo>
                <a:lnTo>
                  <a:pt x="0" y="0"/>
                </a:lnTo>
                <a:lnTo>
                  <a:pt x="0" y="5636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434" name="Picture 2" descr="C:\Users\anyam\Downloads\диалог религий (1)\диалог религий\ФИФА Диалог религий_Page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221003"/>
            <a:ext cx="8160384" cy="5637530"/>
          </a:xfrm>
          <a:custGeom>
            <a:avLst/>
            <a:gdLst/>
            <a:ahLst/>
            <a:cxnLst/>
            <a:rect l="l" t="t" r="r" b="b"/>
            <a:pathLst>
              <a:path w="8160384" h="5637530">
                <a:moveTo>
                  <a:pt x="0" y="5636996"/>
                </a:moveTo>
                <a:lnTo>
                  <a:pt x="8160156" y="5636996"/>
                </a:lnTo>
                <a:lnTo>
                  <a:pt x="8160156" y="0"/>
                </a:lnTo>
                <a:lnTo>
                  <a:pt x="0" y="0"/>
                </a:lnTo>
                <a:lnTo>
                  <a:pt x="0" y="5636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305002"/>
            <a:ext cx="7516507" cy="5324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16</a:t>
            </a:fld>
            <a:endParaRPr spc="-65" dirty="0"/>
          </a:p>
        </p:txBody>
      </p:sp>
      <p:sp>
        <p:nvSpPr>
          <p:cNvPr id="9" name="object 2"/>
          <p:cNvSpPr txBox="1"/>
          <p:nvPr/>
        </p:nvSpPr>
        <p:spPr>
          <a:xfrm>
            <a:off x="444500" y="403859"/>
            <a:ext cx="8282305" cy="8540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813050">
              <a:lnSpc>
                <a:spcPts val="1800"/>
              </a:lnSpc>
              <a:spcBef>
                <a:spcPts val="260"/>
              </a:spcBef>
            </a:pPr>
            <a:r>
              <a:rPr sz="1600" b="1" spc="5" dirty="0">
                <a:solidFill>
                  <a:srgbClr val="0D6CB5"/>
                </a:solidFill>
                <a:latin typeface="Whitney Book"/>
                <a:cs typeface="Arial"/>
              </a:rPr>
              <a:t>ПРЕДСТАВЬТЕ СЕБЕ ТАКУЮ СИТУАЦИЮ.  НАСКОЛЬКО ПРАВИЛЬНО ПОСТУПИЛА СВЕТЛАНА?  ПОЧЕМУ? ЕСЛИ НЕТ, ПРЕДЛОЖИТЕ СВОЙ </a:t>
            </a:r>
            <a:r>
              <a:rPr sz="1600" b="1" spc="5" dirty="0" smtClean="0">
                <a:solidFill>
                  <a:srgbClr val="0D6CB5"/>
                </a:solidFill>
                <a:latin typeface="Whitney Book"/>
                <a:cs typeface="Arial"/>
              </a:rPr>
              <a:t>ВАРИАНТ</a:t>
            </a:r>
            <a:r>
              <a:rPr lang="ru-RU" sz="1600" b="1" spc="5" dirty="0" smtClean="0">
                <a:solidFill>
                  <a:srgbClr val="0D6CB5"/>
                </a:solidFill>
                <a:latin typeface="Whitney Book"/>
                <a:cs typeface="Arial"/>
              </a:rPr>
              <a:t>.</a:t>
            </a:r>
            <a:endParaRPr sz="1600" b="1" spc="5" dirty="0">
              <a:solidFill>
                <a:srgbClr val="0D6CB5"/>
              </a:solidFill>
              <a:latin typeface="Whitney Book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sz="900" spc="40" dirty="0" smtClean="0">
                <a:solidFill>
                  <a:srgbClr val="0D6CB5"/>
                </a:solidFill>
                <a:latin typeface="Arial"/>
                <a:cs typeface="Arial"/>
              </a:rPr>
              <a:t>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825471" y="5131714"/>
            <a:ext cx="1025525" cy="1269365"/>
            <a:chOff x="7825471" y="5131714"/>
            <a:chExt cx="1025525" cy="1269365"/>
          </a:xfrm>
        </p:grpSpPr>
        <p:sp>
          <p:nvSpPr>
            <p:cNvPr id="11" name="object 5"/>
            <p:cNvSpPr/>
            <p:nvPr/>
          </p:nvSpPr>
          <p:spPr>
            <a:xfrm>
              <a:off x="7825471" y="5131714"/>
              <a:ext cx="1025525" cy="1269365"/>
            </a:xfrm>
            <a:custGeom>
              <a:avLst/>
              <a:gdLst/>
              <a:ahLst/>
              <a:cxnLst/>
              <a:rect l="l" t="t" r="r" b="b"/>
              <a:pathLst>
                <a:path w="1025525" h="1269364">
                  <a:moveTo>
                    <a:pt x="512496" y="0"/>
                  </a:moveTo>
                  <a:lnTo>
                    <a:pt x="451506" y="30620"/>
                  </a:lnTo>
                  <a:lnTo>
                    <a:pt x="415716" y="50362"/>
                  </a:lnTo>
                  <a:lnTo>
                    <a:pt x="374685" y="74521"/>
                  </a:lnTo>
                  <a:lnTo>
                    <a:pt x="329907" y="102887"/>
                  </a:lnTo>
                  <a:lnTo>
                    <a:pt x="282876" y="135250"/>
                  </a:lnTo>
                  <a:lnTo>
                    <a:pt x="235085" y="171398"/>
                  </a:lnTo>
                  <a:lnTo>
                    <a:pt x="188029" y="211123"/>
                  </a:lnTo>
                  <a:lnTo>
                    <a:pt x="143201" y="254213"/>
                  </a:lnTo>
                  <a:lnTo>
                    <a:pt x="102094" y="300457"/>
                  </a:lnTo>
                  <a:lnTo>
                    <a:pt x="66203" y="349647"/>
                  </a:lnTo>
                  <a:lnTo>
                    <a:pt x="37020" y="401571"/>
                  </a:lnTo>
                  <a:lnTo>
                    <a:pt x="16041" y="456018"/>
                  </a:lnTo>
                  <a:lnTo>
                    <a:pt x="3930" y="510590"/>
                  </a:lnTo>
                  <a:lnTo>
                    <a:pt x="0" y="562546"/>
                  </a:lnTo>
                  <a:lnTo>
                    <a:pt x="3360" y="611926"/>
                  </a:lnTo>
                  <a:lnTo>
                    <a:pt x="13121" y="658770"/>
                  </a:lnTo>
                  <a:lnTo>
                    <a:pt x="28395" y="703118"/>
                  </a:lnTo>
                  <a:lnTo>
                    <a:pt x="48290" y="745008"/>
                  </a:lnTo>
                  <a:lnTo>
                    <a:pt x="71919" y="784481"/>
                  </a:lnTo>
                  <a:lnTo>
                    <a:pt x="98392" y="821577"/>
                  </a:lnTo>
                  <a:lnTo>
                    <a:pt x="126819" y="856335"/>
                  </a:lnTo>
                  <a:lnTo>
                    <a:pt x="156310" y="888795"/>
                  </a:lnTo>
                  <a:lnTo>
                    <a:pt x="185977" y="918996"/>
                  </a:lnTo>
                  <a:lnTo>
                    <a:pt x="214929" y="946978"/>
                  </a:lnTo>
                  <a:lnTo>
                    <a:pt x="242279" y="972781"/>
                  </a:lnTo>
                  <a:lnTo>
                    <a:pt x="285880" y="1014856"/>
                  </a:lnTo>
                  <a:lnTo>
                    <a:pt x="330217" y="1059434"/>
                  </a:lnTo>
                  <a:lnTo>
                    <a:pt x="373517" y="1104542"/>
                  </a:lnTo>
                  <a:lnTo>
                    <a:pt x="414011" y="1148211"/>
                  </a:lnTo>
                  <a:lnTo>
                    <a:pt x="449927" y="1188470"/>
                  </a:lnTo>
                  <a:lnTo>
                    <a:pt x="479494" y="1223347"/>
                  </a:lnTo>
                  <a:lnTo>
                    <a:pt x="512496" y="1269072"/>
                  </a:lnTo>
                  <a:lnTo>
                    <a:pt x="524052" y="1250871"/>
                  </a:lnTo>
                  <a:lnTo>
                    <a:pt x="575065" y="1188470"/>
                  </a:lnTo>
                  <a:lnTo>
                    <a:pt x="610980" y="1148211"/>
                  </a:lnTo>
                  <a:lnTo>
                    <a:pt x="651473" y="1104542"/>
                  </a:lnTo>
                  <a:lnTo>
                    <a:pt x="694771" y="1059434"/>
                  </a:lnTo>
                  <a:lnTo>
                    <a:pt x="739105" y="1014856"/>
                  </a:lnTo>
                  <a:lnTo>
                    <a:pt x="782702" y="972781"/>
                  </a:lnTo>
                  <a:lnTo>
                    <a:pt x="810051" y="946978"/>
                  </a:lnTo>
                  <a:lnTo>
                    <a:pt x="839004" y="918996"/>
                  </a:lnTo>
                  <a:lnTo>
                    <a:pt x="868672" y="888795"/>
                  </a:lnTo>
                  <a:lnTo>
                    <a:pt x="898164" y="856335"/>
                  </a:lnTo>
                  <a:lnTo>
                    <a:pt x="926592" y="821577"/>
                  </a:lnTo>
                  <a:lnTo>
                    <a:pt x="953065" y="784481"/>
                  </a:lnTo>
                  <a:lnTo>
                    <a:pt x="976695" y="745008"/>
                  </a:lnTo>
                  <a:lnTo>
                    <a:pt x="996591" y="703118"/>
                  </a:lnTo>
                  <a:lnTo>
                    <a:pt x="1011865" y="658770"/>
                  </a:lnTo>
                  <a:lnTo>
                    <a:pt x="1021626" y="611926"/>
                  </a:lnTo>
                  <a:lnTo>
                    <a:pt x="1024985" y="562546"/>
                  </a:lnTo>
                  <a:lnTo>
                    <a:pt x="1021053" y="510590"/>
                  </a:lnTo>
                  <a:lnTo>
                    <a:pt x="1008939" y="456018"/>
                  </a:lnTo>
                  <a:lnTo>
                    <a:pt x="987962" y="401571"/>
                  </a:lnTo>
                  <a:lnTo>
                    <a:pt x="958782" y="349647"/>
                  </a:lnTo>
                  <a:lnTo>
                    <a:pt x="922893" y="300457"/>
                  </a:lnTo>
                  <a:lnTo>
                    <a:pt x="881788" y="254213"/>
                  </a:lnTo>
                  <a:lnTo>
                    <a:pt x="836961" y="211123"/>
                  </a:lnTo>
                  <a:lnTo>
                    <a:pt x="789905" y="171398"/>
                  </a:lnTo>
                  <a:lnTo>
                    <a:pt x="742116" y="135250"/>
                  </a:lnTo>
                  <a:lnTo>
                    <a:pt x="695085" y="102887"/>
                  </a:lnTo>
                  <a:lnTo>
                    <a:pt x="650308" y="74521"/>
                  </a:lnTo>
                  <a:lnTo>
                    <a:pt x="609277" y="50362"/>
                  </a:lnTo>
                  <a:lnTo>
                    <a:pt x="573487" y="30620"/>
                  </a:lnTo>
                  <a:lnTo>
                    <a:pt x="523603" y="5228"/>
                  </a:lnTo>
                  <a:lnTo>
                    <a:pt x="512496" y="0"/>
                  </a:lnTo>
                  <a:close/>
                </a:path>
              </a:pathLst>
            </a:custGeom>
            <a:solidFill>
              <a:srgbClr val="BFA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7856128" y="5150434"/>
              <a:ext cx="963675" cy="11933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7991144" y="5361863"/>
              <a:ext cx="686942" cy="617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yam\Downloads\диалог религий (1)\диалог религий\ФИФА Диалог религий_P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anyam\Downloads\диалог религий (1)\диалог религий\ФИФА Диалог религий_P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yam\Downloads\диалог религий (1)\диалог религий\ФИФА Диалог религий_Pag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yam\Downloads\диалог религий (1)\диалог религий\ФИФА Диалог религий_Page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yam\Downloads\диалог религий (1)\диалог религий\ФИФА Диалог религий_Page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yam\Downloads\диалог религий (1)\диалог религий\ФИФА Диалог религий_Page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nyam\Downloads\диалог религий (1)\диалог религий\ФИФА Диалог религий_Pag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nyam\Downloads\диалог религий (1)\диалог религий\ФИФА Диалог религий_Page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yam\Downloads\диалог религий (1)\диалог религий\ФИФА Диалог религий_Pag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yam\Downloads\диалог религий (1)\диалог религий\ФИФА Диалог религий_Page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yam\Downloads\диалог религий (1)\диалог религий\ФИФА Диалог религий_Page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yam\Downloads\диалог религий (1)\диалог религий\ФИФА Диалог религий_Page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yam\Downloads\диалог религий (1)\диалог религий\ФИФА Диалог религий_Page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nyam\Downloads\диалог религий (1)\диалог религий\ФИФА Диалог религий_Page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1257" y="6577074"/>
            <a:ext cx="140335" cy="1625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0" spc="-85" dirty="0">
                <a:solidFill>
                  <a:srgbClr val="0D6CB5"/>
                </a:solidFill>
                <a:latin typeface="Verdana"/>
                <a:cs typeface="Verdana"/>
              </a:rPr>
              <a:t>29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1746" name="Picture 2" descr="C:\Users\anyam\Downloads\задник ур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nyam\Downloads\диалог религий (1)\диалог религий\ФИФА Диалог религий_Page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nyam\Downloads\диалог религий (1)\диалог религий\ФИФА Диалог религий_Page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nyam\Downloads\диалог религий (1)\диалог религий\ФИФА Диалог религий_Pag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nyam\Downloads\диалог религий (1)\диалог религий\ФИФА Диалог религий_Pag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nyam\Downloads\диалог религий (1)\диалог религий\ФИФА Диалог религий_Page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nyam\Downloads\диалог религий (1)\диалог религий\ФИФА Диалог религий_Page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nyam\Downloads\диалог религий (1)\диалог религий\ФИФА Диалог религий_Page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2516</Words>
  <Application>Microsoft Office PowerPoint</Application>
  <PresentationFormat>Экран (4:3)</PresentationFormat>
  <Paragraphs>144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Анна Макарчук</cp:lastModifiedBy>
  <cp:revision>23</cp:revision>
  <dcterms:created xsi:type="dcterms:W3CDTF">2018-02-15T17:38:46Z</dcterms:created>
  <dcterms:modified xsi:type="dcterms:W3CDTF">2018-03-04T06:12:01Z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2018-02-15T00:00:00Z</vt:filetime>
  </property>
</Properties>
</file>