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8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63" r:id="rId9"/>
    <p:sldId id="264" r:id="rId10"/>
    <p:sldId id="265" r:id="rId11"/>
    <p:sldId id="266" r:id="rId12"/>
    <p:sldId id="267" r:id="rId13"/>
    <p:sldId id="29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02" autoAdjust="0"/>
  </p:normalViewPr>
  <p:slideViewPr>
    <p:cSldViewPr>
      <p:cViewPr varScale="1">
        <p:scale>
          <a:sx n="110" d="100"/>
          <a:sy n="110" d="100"/>
        </p:scale>
        <p:origin x="1782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4" d="100"/>
          <a:sy n="74" d="100"/>
        </p:scale>
        <p:origin x="-1576" y="5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087C-00E5-4326-A864-03B1C82E8E3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9622-A771-4BE7-96F6-F6F35C49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Whitney Book"/>
              </a:rPr>
              <a:t>Ведущий  говорит группе примерно следующее: </a:t>
            </a:r>
          </a:p>
          <a:p>
            <a:r>
              <a:rPr lang="ru-RU" sz="1400" b="0" i="1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Whitney Book"/>
              </a:rPr>
              <a:t>«Наше сегодняшнее занятие продлится 90 минут и будет посвящено общению, свободному от проявлений дискриминации. Мы поговорим о том, какие люди вероятнее других могут стать жертвами дискриминации, и о том, как построить общение, чтобы словом или делом не обидеть или не унизить их. В итоге занятия мы сформулируем для себя правила корректного общения, свободного от проявлений дискриминации». 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«На нашей планете живет несколько тысяч разных народов. Только в России их 190.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Для сохранения этнического многообразия человечества и обеспечения мирного межкультурного диалога в нашей цивилизации должно делаться и делается многое — на уровне международных организаций, отдельных государств, городов, районов, проектов».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«Так, преамбула главного закона нашей страны — Конституции — начинается следующими строками: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„Мы, многонациональный народ Российской Федерации,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соединенный общей судьбой на своей земле,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утверждая права и свободы человека, гражданский мир и согласие,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сохраняя исторически сложившееся государственное единство, исходя из общепризнанных принципов равноправия и самоопределения народов…”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Мы видим, что межкультурный диалог — одна из важнейших ценностей нашей страны».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5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947987"/>
          </a:xfrm>
        </p:spPr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«Многое делается и в рамках подготовки к Чемпионату. FIFA™ и Оргкомитет работают над тем, чтобы мероприятия Чемпионата мира по футболу FIFA 2018 в России™ были свободны от проявлений дискриминации. Ведь гостями и зрителями Чемпионата станут более полутора миллионов людей из самых разных стран и континентов. Вот некоторые примеры того, что делает Оргкомитет „Россия-2018” и FIFA™ при подготовке к Чемпионату и где проявляется ценность многообразия и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: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На каждом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Fan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-ID — паспорте болельщика Чемпионата — вы можете прочесть „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Say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no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to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racism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”, что означает „Скажи нет расизму”.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Такое же имя носит глобальная кампания, в рамках которой о недопустимости расизма и дискриминации публично заявляют лучшие футболисты мира.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На четвертьфиналах Чемпионата пройдут специальные дни FIFA™ по борьбе с расизмом». </a:t>
            </a:r>
          </a:p>
          <a:p>
            <a:endParaRPr lang="ru-RU" sz="14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7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947987"/>
          </a:xfrm>
        </p:spPr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«Многое делается и в рамках подготовки к Чемпионату. FIFA™ и Оргкомитет работают над тем, чтобы мероприятия Чемпионата мира по футболу FIFA 2018 в России™ были свободны от проявлений дискриминации. Ведь гостями и зрителями Чемпионата станут более полутора миллионов людей из самых разных стран и континентов. Вот некоторые примеры того, что делает Оргкомитет „Россия-2018” и FIFA™ при подготовке к Чемпионату и где проявляется ценность многообразия и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: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На каждом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Fan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-ID — паспорте болельщика Чемпионата — вы можете прочесть „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Say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no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to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</a:t>
            </a:r>
            <a:r>
              <a:rPr lang="ru-RU" sz="1400" b="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racism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”, что означает „Скажи нет расизму”.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Такое же имя носит глобальная кампания, в рамках которой о недопустимости расизма и дискриминации публично заявляют лучшие футболисты мира.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- 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На четвертьфиналах Чемпионата пройдут специальные дни FIFA™ по борьбе с расизмом». </a:t>
            </a:r>
          </a:p>
          <a:p>
            <a:endParaRPr lang="ru-RU" sz="14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7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024187"/>
          </a:xfrm>
        </p:spPr>
        <p:txBody>
          <a:bodyPr/>
          <a:lstStyle/>
          <a:p>
            <a:endParaRPr lang="ru-RU" sz="1100" b="0" i="1" u="none" strike="noStrike" baseline="0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«На матчах Чемпионата будет вестись мониторинг случаев дискриминации и реализовываться специальная трехступенчатая процедура борьбы с проявлениями нетерпимости. На всех матчах турнира будут присутствовать наблюдатели федерации по борьбе с дискриминацией. В результате внедрения трехступенчатой процедуры судьи получат право останавливать матч и запрашивать официальное объявление диктора по стадиону с требованием прекратить проявления нетерпимости. У арбитра есть право прервать матч и сделать еще одно предупреждение, а если проявления нетерпимости продолжаются, судья может принять решение прекратить матч. Такая система впервые применялась на Кубке конфедераций в России в 2017 году. Таким образом, результаты матчей Чемпионата мира по футболу FIFA 2018 в России™ напрямую зависят от проявлений дискриминации».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3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«Однако многое зависит и от нас. Порой, встречая человека другой расы или национальности, мы, руководствуясь самыми лучшими побуждениями, можем поставить его в неловкое положение, оскорбить или даже дискриминировать. И в наших силах этого избежать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посмотрим, как это можно сделать.</a:t>
            </a: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Для этого представим себе несколько ситуаций , которые могли бы произойти на Чемпионате</a:t>
            </a:r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4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1</a:t>
            </a:r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Вестибюль стадиона после матча. Смуглый и загорелый молодой человек, похоже, представитель страны, чья команда сейчас победила, обращается к Наталье на неизвестном языке, жестами объясняя, что он хочет подарить флажок его страны.</a:t>
            </a:r>
          </a:p>
          <a:p>
            <a:r>
              <a:rPr lang="ru-RU" dirty="0">
                <a:latin typeface="Whitney Book"/>
              </a:rPr>
              <a:t>Как поступит Наталья</a:t>
            </a:r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83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Разговаривая с иностранцами, мы часто стараемся интенсивно использовать жестикуляцию (еще ее называют невербальным общением), чтобы понятнее донести свою мысль. Но именно так можно совершить коммуникативную ошибку, ведь в разных культурах разные жесты могут означать разное.</a:t>
            </a:r>
          </a:p>
          <a:p>
            <a:r>
              <a:rPr lang="ru-RU" dirty="0">
                <a:latin typeface="Whitney Book"/>
              </a:rPr>
              <a:t>Жест «ОК» в некоторых странах воспринимается как серьезное оскорбление. Конечно, в этом случае героиня не желала задеть человека. Но он-то об этом не знает! Наилучший способ избежать непроизвольной дискриминации в общении с человеком другой национальности — обойтись без жестикуляции.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0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Наукой доказано, что в общении при помощи невербальных знаков (мимики, жестов) мы передаем гораздо больше информации, чем при помощи слов. Но большинство жестов, как и слова, в разных культурах имеет разное значение.</a:t>
            </a:r>
          </a:p>
          <a:p>
            <a:r>
              <a:rPr lang="ru-RU" dirty="0">
                <a:latin typeface="Whitney Book"/>
              </a:rPr>
              <a:t>Такой жест в некоторых странах значит «заткнись». Конечно, героиня не хотела сообщить человеку именно это. Но поневоле сделала. Это и называется непроизвольная дискриминация. Наилучший способ ее избежать при общении с человеком другой национальности — обойтись без жестикуляции.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15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Несмотря на то, что язык жестов и тела признан самым распространенным языком в мире, это не дает нам право думать, что нас поймут так, как нужно. Жест «V» в некоторых странах (при определенном положении руки) означает оскорбление. Конечно, героиня не хотела это выразить по отношению к человеку, который дарит флаг своей страны. Но поневоле сделала. Это непроизвольная дискриминация. Наилучший способ ее избежать при общении с человеком другой национальности — быть осторожнее с жестикуляцией.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2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«Занятие приурочено к двум событиям. Во-первых, сегодня весь мир отмечает особый день — Международный день борьбы за ликвидацию расовой дискриминации, который проводится по решению XXI сессии Генеральной Ассамблеи ООН с 1966 года».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6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Это наиболее уважительный и корректный способ поведения.</a:t>
            </a:r>
          </a:p>
          <a:p>
            <a:r>
              <a:rPr lang="ru-RU" dirty="0">
                <a:latin typeface="Whitney Book"/>
              </a:rPr>
              <a:t>Такой вариант точно не дискриминирует.</a:t>
            </a:r>
          </a:p>
          <a:p>
            <a:r>
              <a:rPr lang="ru-RU" dirty="0">
                <a:latin typeface="Whitney Book"/>
              </a:rPr>
              <a:t>Улыбка — действительно универсальное средство общения, хотя и ее надо использовать с осторожностью. Золотое правило общения с иностранцем — поменьше жестов и мимики.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27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</a:t>
            </a:r>
            <a:r>
              <a:rPr lang="ru-RU" dirty="0" smtClean="0">
                <a:latin typeface="Whitney Book"/>
              </a:rPr>
              <a:t>2</a:t>
            </a:r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Вестибюль стадиона. Перерыв между таймами. </a:t>
            </a:r>
            <a:r>
              <a:rPr lang="ru-RU" dirty="0" err="1">
                <a:latin typeface="Whitney Book"/>
              </a:rPr>
              <a:t>Темконокожий</a:t>
            </a:r>
            <a:r>
              <a:rPr lang="ru-RU" dirty="0">
                <a:latin typeface="Whitney Book"/>
              </a:rPr>
              <a:t> болельщик пытается жестами выяснить у Антона, где находится </a:t>
            </a:r>
            <a:r>
              <a:rPr lang="ru-RU" dirty="0" err="1">
                <a:latin typeface="Whitney Book"/>
              </a:rPr>
              <a:t>фудкорт</a:t>
            </a:r>
            <a:r>
              <a:rPr lang="ru-RU" dirty="0">
                <a:latin typeface="Whitney Book"/>
              </a:rPr>
              <a:t>.</a:t>
            </a:r>
          </a:p>
          <a:p>
            <a:r>
              <a:rPr lang="ru-RU" dirty="0">
                <a:latin typeface="Whitney Book"/>
              </a:rPr>
              <a:t>Как поступит Антон?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20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Сложившиеся </a:t>
            </a:r>
            <a:r>
              <a:rPr lang="ru-RU" dirty="0">
                <a:latin typeface="Whitney Book"/>
              </a:rPr>
              <a:t>в обществе стереотипы о выходцах с африканского континента не соответствуют действительности.</a:t>
            </a:r>
          </a:p>
          <a:p>
            <a:r>
              <a:rPr lang="ru-RU" dirty="0">
                <a:latin typeface="Whitney Book"/>
              </a:rPr>
              <a:t>И даже если вы встречались с одним человеком, не соблюдающим норм гигиены, не надо переносить это качество на все сообщество.</a:t>
            </a:r>
          </a:p>
          <a:p>
            <a:r>
              <a:rPr lang="ru-RU" dirty="0">
                <a:latin typeface="Whitney Book"/>
              </a:rPr>
              <a:t>НЕ ОБОБЩАТЬ — один из трех принципов </a:t>
            </a:r>
            <a:r>
              <a:rPr lang="ru-RU" dirty="0" err="1">
                <a:latin typeface="Whitney Book"/>
              </a:rPr>
              <a:t>недискриминации</a:t>
            </a:r>
            <a:r>
              <a:rPr lang="ru-RU" dirty="0">
                <a:latin typeface="Whitney Book"/>
              </a:rPr>
              <a:t>.</a:t>
            </a:r>
          </a:p>
          <a:p>
            <a:r>
              <a:rPr lang="ru-RU" dirty="0">
                <a:latin typeface="Whitney Book"/>
              </a:rPr>
              <a:t>Перед вами всегда человек, который так же, как и вы, чувствует пренебрежительное или негативное отношение, что может его обидеть. Вам бы понравилось, если бы в чужой стране вас вместо </a:t>
            </a:r>
            <a:r>
              <a:rPr lang="ru-RU" dirty="0" err="1">
                <a:latin typeface="Whitney Book"/>
              </a:rPr>
              <a:t>фудкорта</a:t>
            </a:r>
            <a:r>
              <a:rPr lang="ru-RU" dirty="0">
                <a:latin typeface="Whitney Book"/>
              </a:rPr>
              <a:t> отправили в туалет?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2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«Все африканцы — необразованные» — это своего рода ярлык, явный признак дискриминации.</a:t>
            </a:r>
          </a:p>
          <a:p>
            <a:r>
              <a:rPr lang="ru-RU" dirty="0">
                <a:latin typeface="Whitney Book"/>
              </a:rPr>
              <a:t>Приписывая представителю другой расы негативные качества (необразованность), можно дискриминировать 1,5 миллиарда человек одновременно.</a:t>
            </a:r>
          </a:p>
          <a:p>
            <a:r>
              <a:rPr lang="ru-RU" dirty="0">
                <a:latin typeface="Whitney Book"/>
              </a:rPr>
              <a:t>Как показали исследования, африканцы не менее интеллектуальны и образованы, чем представители других рас, тем более что в этой ситуации перед Антоном, возможно, оказался этнический африканец, родившийся и выросший где-нибудь в Швеции.</a:t>
            </a:r>
          </a:p>
          <a:p>
            <a:r>
              <a:rPr lang="ru-RU" dirty="0">
                <a:latin typeface="Whitney Book"/>
              </a:rPr>
              <a:t>НЕ КЛЕИТЬ ЯРЛЫКИ — один из трех принципов </a:t>
            </a:r>
            <a:r>
              <a:rPr lang="ru-RU" dirty="0" err="1">
                <a:latin typeface="Whitney Book"/>
              </a:rPr>
              <a:t>недискриминации</a:t>
            </a:r>
            <a:r>
              <a:rPr lang="ru-RU" dirty="0" smtClean="0">
                <a:latin typeface="Whitney Book"/>
              </a:rPr>
              <a:t>. </a:t>
            </a:r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Не </a:t>
            </a:r>
            <a:r>
              <a:rPr lang="ru-RU" dirty="0">
                <a:latin typeface="Whitney Book"/>
              </a:rPr>
              <a:t>стоит шутить на незнакомом человеку языке, это может быть воспринято как оскорбление, даже если смысл сказанного непонятен.</a:t>
            </a:r>
          </a:p>
          <a:p>
            <a:r>
              <a:rPr lang="ru-RU" dirty="0">
                <a:latin typeface="Whitney Book"/>
              </a:rPr>
              <a:t>А если допустить, что человек немного знает русский? Кстати, слово «банан» на разных языках звучит похоже, и вовсе не обязательно знать русский, чтобы обидеться.</a:t>
            </a:r>
          </a:p>
          <a:p>
            <a:r>
              <a:rPr lang="ru-RU" dirty="0">
                <a:latin typeface="Whitney Book"/>
              </a:rPr>
              <a:t>Также, использовав ассоциацию с бананом, герой выдвинул одну стереотипную характеристику на первое место. С каких пор внешний вид человека определяет его пищевые предпочтения?</a:t>
            </a:r>
          </a:p>
          <a:p>
            <a:r>
              <a:rPr lang="ru-RU" dirty="0">
                <a:latin typeface="Whitney Book"/>
              </a:rPr>
              <a:t>Представьте себя на его месте и подумайте, какие эмоции такое обращение может вызвать у вас самих.</a:t>
            </a:r>
          </a:p>
          <a:p>
            <a:r>
              <a:rPr lang="ru-RU" dirty="0">
                <a:latin typeface="Whitney Book"/>
              </a:rPr>
              <a:t>ВНАЧАЛЕ СТАРАТЬСЯ УВИДЕТЬ ЧЕЛОВЕКА, а потом уже заметить все то, что может отличать его от нас, — один из трех принципов </a:t>
            </a:r>
            <a:r>
              <a:rPr lang="ru-RU" dirty="0" err="1">
                <a:latin typeface="Whitney Book"/>
              </a:rPr>
              <a:t>недискриминации</a:t>
            </a:r>
            <a:r>
              <a:rPr lang="ru-RU" dirty="0">
                <a:latin typeface="Whitney Book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91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Таким </a:t>
            </a:r>
            <a:r>
              <a:rPr lang="ru-RU" dirty="0">
                <a:latin typeface="Whitney Book"/>
              </a:rPr>
              <a:t>образом герой просто помогает человеку, задавшему вопрос. Какой он расы и говорят ли участники диалога языке — значения не имеет.</a:t>
            </a:r>
          </a:p>
          <a:p>
            <a:r>
              <a:rPr lang="ru-RU" dirty="0">
                <a:latin typeface="Whitney Book"/>
              </a:rPr>
              <a:t>Самый уважительный и корректный вариант поведения в данном случае — указать примерное направление. Указатели точек питания и эмблемы ресторанов универсальны и понятны любому жителю </a:t>
            </a:r>
            <a:r>
              <a:rPr lang="ru-RU" dirty="0" smtClean="0">
                <a:latin typeface="Whitney Book"/>
              </a:rPr>
              <a:t>планеты</a:t>
            </a:r>
            <a:r>
              <a:rPr lang="ru-RU" dirty="0">
                <a:latin typeface="Whitney Book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2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Whitney Book"/>
              </a:rPr>
              <a:t>Ситуация 3</a:t>
            </a:r>
          </a:p>
          <a:p>
            <a:r>
              <a:rPr lang="ru-RU" dirty="0">
                <a:latin typeface="Whitney Book"/>
              </a:rPr>
              <a:t>Вестибюль стадиона. Перерыв между таймами. Очередь в кафе. Яна стоит в очереди вместе с приятелем. За ними стоит молодой смуглый мужчина, по всей видимости, итальянец, который громко что-то комментирует на своем языке и периодически слишком близко подходит к ребятам, наступая на пятки. Приятель громко заявляет: «Разорались тут всякие макаронники! У себя дома бы толкались».</a:t>
            </a:r>
          </a:p>
          <a:p>
            <a:r>
              <a:rPr lang="ru-RU" dirty="0">
                <a:latin typeface="Whitney Book"/>
              </a:rPr>
              <a:t>Как поступит Яна?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74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 smtClean="0">
              <a:latin typeface="Whitney Book"/>
            </a:endParaRPr>
          </a:p>
          <a:p>
            <a:r>
              <a:rPr lang="ru-RU" dirty="0">
                <a:latin typeface="Whitney Book"/>
              </a:rPr>
              <a:t>Дело даже не в том, что для человека такое поведение может быть привычным и с его точки зрения он не нарушил никакие нормы. Поведение мужчины в очереди вызывает неприязнь у Настиного приятеля, но самое главное — то, как он это выражает.</a:t>
            </a:r>
          </a:p>
          <a:p>
            <a:r>
              <a:rPr lang="ru-RU" dirty="0">
                <a:latin typeface="Whitney Book"/>
              </a:rPr>
              <a:t>В данной ситуации недовольство приятеля можно расценить как дискриминацию по признаку принадлежности к национальной группе. Такие действия запрещены на Чемпионате. И лучше бы было Насте как-то это остановить.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3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Комментарий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>
                <a:latin typeface="Whitney Book"/>
              </a:rPr>
              <a:t>Поведение Настиного приятеля может быть расценено как дискриминация. Даже если мужчина, к которому была обращена фраза, из-за незнания языка чего-то не понял, во фразе совершенно точно прозвучало близкое к его языку слово, являющееся пренебрежительным по всему миру. Да и интонация приятеля вряд ли дала повод предположить, что человека хвалят, а не ругают.</a:t>
            </a:r>
          </a:p>
          <a:p>
            <a:r>
              <a:rPr lang="ru-RU" dirty="0">
                <a:latin typeface="Whitney Book"/>
              </a:rPr>
              <a:t>К тому же, эту тираду услышали другие люди. Подумайте, вам будет приятно, если они будут дома рассказывать о России как о стране, где даже на Чемпионате мира по футболу не обходятся без </a:t>
            </a:r>
            <a:r>
              <a:rPr lang="ru-RU" dirty="0" smtClean="0">
                <a:latin typeface="Whitney Book"/>
              </a:rPr>
              <a:t>расизма.</a:t>
            </a:r>
            <a:endParaRPr lang="ru-RU" dirty="0">
              <a:latin typeface="Whitney Boo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40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В </a:t>
            </a:r>
            <a:r>
              <a:rPr lang="ru-RU" dirty="0">
                <a:latin typeface="Whitney Book"/>
              </a:rPr>
              <a:t>повседневном общении людям часто кажется, что они справедливо возмущаются тем или иным неудобством. Но то, как они возмущаются, бывает, ведет к дискриминации.</a:t>
            </a:r>
          </a:p>
          <a:p>
            <a:r>
              <a:rPr lang="ru-RU" dirty="0">
                <a:latin typeface="Whitney Book"/>
              </a:rPr>
              <a:t>Настин товарищ не просто выразил неудовольствие поведением мужчины, он также сделал грубое обобщение: «макаронники». А это дискриминация на 100%. Затем Настя его, по сути, поддержала.</a:t>
            </a:r>
          </a:p>
          <a:p>
            <a:r>
              <a:rPr lang="ru-RU" dirty="0">
                <a:latin typeface="Whitney Book"/>
              </a:rPr>
              <a:t>В соответствии с уставом FIFA™ дискриминация любого рода строго запрещена. На каждом стадионе присутствуют независимые специалисты, которые анализируют обстановку на предмет наличия дискриминации. Если в их отчете будут зафиксированы факты проявления расизма или дискриминации, FIFA™ будет вправе наложить соответствующие санкции как на страну, ответственную за проведение матча, так и на конкретных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3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«Во-вторых, менее ста дней осталось до начала грандиозного события — Чемпионата мира по футболу FIFA 2018™.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не просто соревнование футбольных команд. Это глобальное событие, оказывающее значительное влияние на весь мир».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24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Whitney Book"/>
              </a:rPr>
              <a:t>Комментарии для ведущего:</a:t>
            </a:r>
          </a:p>
          <a:p>
            <a:endParaRPr lang="ru-RU" dirty="0">
              <a:latin typeface="Whitney Book"/>
            </a:endParaRPr>
          </a:p>
          <a:p>
            <a:r>
              <a:rPr lang="ru-RU" dirty="0" smtClean="0">
                <a:latin typeface="Whitney Book"/>
              </a:rPr>
              <a:t>Приятелю </a:t>
            </a:r>
            <a:r>
              <a:rPr lang="ru-RU" dirty="0">
                <a:latin typeface="Whitney Book"/>
              </a:rPr>
              <a:t>можно сказать следующее: «Я вижу, что тебе не понравилось такое поведение, но то, как ты выразил свое недовольство, может быть расценено как дискриминация. А дискриминации не должно быть на Чемпионате. Обрати внимание, даже на FAN ID написано: „Скажи нет расизму˝. Давай будем придерживаться этого правила».</a:t>
            </a:r>
          </a:p>
          <a:p>
            <a:r>
              <a:rPr lang="ru-RU" dirty="0">
                <a:latin typeface="Whitney Book"/>
              </a:rPr>
              <a:t>При этом нужно говорить доброжелательно, чтобы не усугубить потенциально конфликтную ситуацию.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6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328987"/>
          </a:xfrm>
        </p:spPr>
        <p:txBody>
          <a:bodyPr/>
          <a:lstStyle/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«Футбол — самая популярная и массовая игра в истории человечества. </a:t>
            </a: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проверим. Я буду задавать вопросы, а вас попрошу поднимать руку, если вы можете ответить на вопрос положительно. Вот первый, тренировочный вопрос: поднимите руки, кто знает, что такое футбол». 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Далее ведущий продолжает интерактивное голосование, задавая следующие вопросы: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играл в футбол: на поле, во дворе, на любой площадке?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занимался футболом в спортивных секциях?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был на футбольном матче?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У кого есть любимая футбольная команда или сборная?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имена кого-либо из известных футболистов?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когда-нибудь смотрел футбол по телевизору?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знает правила футбола?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Whitney Book"/>
              </a:rPr>
              <a:t>• Кто хоть раз поднял руку в этом маленьком опросе?</a:t>
            </a:r>
            <a:endParaRPr lang="ru-RU" sz="900" dirty="0">
              <a:solidFill>
                <a:srgbClr val="000000"/>
              </a:solidFill>
              <a:latin typeface="Whitney Book"/>
            </a:endParaRPr>
          </a:p>
          <a:p>
            <a:endParaRPr lang="ru-RU" sz="900" b="0" i="0" u="none" strike="noStrike" baseline="0" dirty="0" smtClean="0">
              <a:solidFill>
                <a:srgbClr val="000000"/>
              </a:solidFill>
              <a:latin typeface="Whitney Book"/>
            </a:endParaRPr>
          </a:p>
          <a:p>
            <a:r>
              <a:rPr lang="ru-RU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Ведущий продолжает: «В футбол так или иначе вовлечены полтора миллиарда людей. Получается, что для каждого пятого жителя планеты футбол является важной частью жизни».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213100"/>
          </a:xfrm>
        </p:spPr>
        <p:txBody>
          <a:bodyPr/>
          <a:lstStyle/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«Существует около 1,5 миллионов футбольных команд. Это в 30 раз больше, чем банков во всем мире. И примерно столько же, сколько видов животных обитает на нашей планете.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Известно, что каждую минуту где-то на планете проходит футбольный матч.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Международная ассоциация футбола объединяет 211 стран, в то время как Организация Объединенных Наций — 193. Статистика распространенности футбола впечатляет.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Футбол доступен для всех. В футбол можно играть везде, где есть площадка и мяч.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футбол играют на стадионах и во дворах, в Австралии и Африке, во Владивостоке и Калининграде. Футбол объединяет людей разного возраста, разных профессий, разной веры, людей, говорящих на разных языках. Футбол является неотъемлемой частью нашего общества.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Что бы ни происходило в мире, правила футбола остаются принципиально неизменными и равными для всех. Футбол — это уникальное явление в истории человечества. </a:t>
            </a:r>
          </a:p>
          <a:p>
            <a:r>
              <a:rPr lang="ru-RU" sz="13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Почему футбол стал таким популярным? Секрет футбола в том, что люди из разных уголков планеты разделяют общие правила и ценности, и это их объединяет». </a:t>
            </a:r>
            <a:endParaRPr lang="ru-RU" sz="13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«Осознавая это, FIFA™ провозгласила четыре ключевых ценности Чемпионата, которые затрагивают весь мир и меняют его к лучшему. И одна из этих ценностей — многообразие и </a:t>
            </a:r>
            <a:r>
              <a:rPr lang="ru-RU" sz="1600" i="1" u="none" strike="noStrike" baseline="0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антидискриминация</a:t>
            </a:r>
            <a:r>
              <a:rPr lang="ru-RU" sz="160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«Чемпионат мира по футболу — важнейшее футбольное событие планеты. Он проходит один раз в четыре года. 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2018 году нашей стране выпала честь стать хозяйкой Чемпионата. </a:t>
            </a:r>
            <a:endParaRPr lang="ru-RU" sz="1400" i="1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С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14 июня по 15 июля в 11 городах России пройдут 64 матча, в которых примут участие 32 сильнейшие сборные мира.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Каждый второй жителей планеты будет смотреть Чемпионат по телевизору. Представьте себе, внимание половины населения Земли будет приковано к нашей стране.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Гостями Чемпионата станут более миллиона болельщиков из разных стран мира. Целый месяц у нас с вами будет возможность не только смотреть красивый футбол, но и общаться с людьми из самых разных уголков планеты. Это шанс получить уникальный опыт!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событие, которое объединит всех людей без исключения. И очень важно, чтобы и на матчах, и после них соблюдались его ценности, в частности ценность многообразия и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. Сегодня мы подумаем, что может быть сделано для этого».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17C3-9A23-4433-99B6-7E7A156197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1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«Первая статья Всеобщей декларации прав человека гласит: „Все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братства”. Это был первый документ Организации Объединенных Наций, принятый еще в 1948 году».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9622-A771-4BE7-96F6-F6F35C49F6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0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«А спустя время были приняты еще несколько документов: в 1978 году — Декларация о расе и расовых предрассудках, в 1995 году — Декларация принципов толерантности, в 2001 — Декларация о ликвидации всех форм расовой дискриминации. А совсем недавно, в 2016 году, было принято очередное переиздание устава FIFA™, одна из первых статей которого посвящена недопущению дискриминации, гендерному и расовому равенству. </a:t>
            </a:r>
          </a:p>
          <a:p>
            <a:r>
              <a:rPr lang="ru-RU" sz="1400" b="0" i="1" u="none" strike="noStrike" baseline="0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Такое количество международных документов, направленных на обеспечение мирного сосуществования различных этносов, говорит о том, насколько важной и сложной является эта проблема». </a:t>
            </a:r>
          </a:p>
          <a:p>
            <a:endParaRPr lang="ru-RU" sz="1400" i="1" dirty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r>
              <a:rPr lang="ru-RU" sz="1400" dirty="0">
                <a:latin typeface="Whitney Book"/>
              </a:rPr>
              <a:t>Творческое задание «Межкультурный диалог»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180013" y="6589713"/>
            <a:ext cx="3962400" cy="344487"/>
          </a:xfrm>
        </p:spPr>
        <p:txBody>
          <a:bodyPr/>
          <a:lstStyle/>
          <a:p>
            <a:fld id="{67609622-A771-4BE7-96F6-F6F35C49F6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5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720100"/>
            <a:ext cx="8255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D6CB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74940" y="2584460"/>
            <a:ext cx="6120000" cy="443198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176972"/>
            <a:ext cx="5760000" cy="648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396000"/>
            <a:ext cx="161849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817" y="229213"/>
            <a:ext cx="746282" cy="814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042" y="353059"/>
            <a:ext cx="32715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858" y="1697945"/>
            <a:ext cx="8106282" cy="3641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D6CB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809" y="6564374"/>
            <a:ext cx="197484" cy="18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D6CB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5" dirty="0"/>
              <a:t>‹#›</a:t>
            </a:fld>
            <a:endParaRPr spc="-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755" y="6577074"/>
            <a:ext cx="45085" cy="1625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285" dirty="0">
                <a:solidFill>
                  <a:srgbClr val="0D6CB5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026" name="Picture 2" descr="C:\Users\anyam\Downloads\заголовок 17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yam\Downloads\межкультурный\межкультурный\ФИФА Межкультурный диалог_Pa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yam\Downloads\межкультурный\межкультурный\ФИФА Межкультурный диалог_Pag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anyam\Downloads\межкультурный\межкультурный\ФИФА Межкультурный диалог_Pag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nyam\Downloads\межкультурный\межкультурный\ФИФА Межкультурный диалог_Pag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nyam\Downloads\межкультурный\межкультурный\ФИФА Межкультурный диалог_Pag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128746"/>
            <a:ext cx="8510905" cy="561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900" spc="40" dirty="0">
                <a:solidFill>
                  <a:srgbClr val="0D6CB5"/>
                </a:solidFill>
                <a:latin typeface="Arial"/>
                <a:cs typeface="Arial"/>
              </a:rPr>
              <a:t></a:t>
            </a:r>
            <a:r>
              <a:rPr sz="900" spc="50" dirty="0">
                <a:solidFill>
                  <a:srgbClr val="0D6CB5"/>
                </a:solidFill>
                <a:latin typeface="Arial"/>
                <a:cs typeface="Arial"/>
              </a:rPr>
              <a:t>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75"/>
              </a:spcBef>
            </a:pPr>
            <a:r>
              <a:rPr sz="1000" spc="-195" dirty="0">
                <a:solidFill>
                  <a:srgbClr val="0D6CB5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71"/>
            <a:ext cx="9144000" cy="685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8986" y="354790"/>
            <a:ext cx="36893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5" dirty="0">
                <a:latin typeface="Whitney Book"/>
              </a:rPr>
              <a:t>МНОГОЕ</a:t>
            </a:r>
            <a:r>
              <a:rPr sz="3600" spc="-690" dirty="0">
                <a:latin typeface="Whitney Book"/>
              </a:rPr>
              <a:t> </a:t>
            </a:r>
            <a:r>
              <a:rPr spc="120" dirty="0">
                <a:latin typeface="Whitney Book"/>
              </a:rPr>
              <a:t>ЗАВИСИТ</a:t>
            </a:r>
            <a:endParaRPr sz="3600" dirty="0">
              <a:latin typeface="Whitney Book"/>
            </a:endParaRPr>
          </a:p>
          <a:p>
            <a:pPr marL="1856739">
              <a:lnSpc>
                <a:spcPct val="100000"/>
              </a:lnSpc>
            </a:pPr>
            <a:r>
              <a:rPr lang="ru-RU" spc="85" dirty="0" smtClean="0">
                <a:latin typeface="Whitney Book"/>
              </a:rPr>
              <a:t> </a:t>
            </a:r>
            <a:r>
              <a:rPr spc="85" dirty="0" smtClean="0">
                <a:latin typeface="Whitney Book"/>
              </a:rPr>
              <a:t>ОТ</a:t>
            </a:r>
            <a:r>
              <a:rPr lang="ru-RU" spc="85" dirty="0" smtClean="0">
                <a:latin typeface="Whitney Book"/>
              </a:rPr>
              <a:t>  </a:t>
            </a:r>
            <a:r>
              <a:rPr spc="-385" dirty="0" smtClean="0">
                <a:latin typeface="Whitney Book"/>
              </a:rPr>
              <a:t> </a:t>
            </a:r>
            <a:r>
              <a:rPr sz="3600" spc="300" dirty="0">
                <a:latin typeface="Whitney Book"/>
              </a:rPr>
              <a:t>НАС</a:t>
            </a:r>
            <a:endParaRPr sz="3600" dirty="0">
              <a:latin typeface="Whitney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68348" y="457200"/>
            <a:ext cx="842759" cy="9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474324" y="5410200"/>
            <a:ext cx="386907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305" dirty="0" smtClean="0">
                <a:latin typeface="Whitney Book"/>
              </a:rPr>
              <a:t>Давайте рассмотрим примеры ситуаций</a:t>
            </a:r>
            <a:endParaRPr lang="ru-RU" sz="2400" kern="0" dirty="0">
              <a:latin typeface="Whitney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yam\Downloads\межкультурный\межкультурный\ФИФА Межкультурный диалог_Pag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yam\Downloads\межкультурный\межкультурный\ФИФА Межкультурный диалог_P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yam\Downloads\межкультурный\межкультурный\ФИФА Межкультурный диалог_Pag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yam\Downloads\межкультурный\межкультурный\ФИФА Межкультурный диалог_Pag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yam\Downloads\межкультурный\межкультурный\ФИФА Межкультурный диалог_Page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yam\Downloads\межкультурный\межкультурный\ФИФА Межкультурный диалог_Page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yam\Downloads\межкультурный\межкультурный\ФИФА Межкультурный диалог_Pag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yam\Downloads\межкультурный\межкультурный\ФИФА Межкультурный диалог_Pag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yam\Downloads\межкультурный\межкультурный\ФИФА Межкультурный диалог_Pag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yam\Downloads\межкультурный\межкультурный\ФИФА Межкультурный диалог_Pag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yam\Downloads\межкультурный\межкультурный\ФИФА Межкультурный диалог_Pag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yam\Downloads\межкультурный\межкультурный\ФИФА Межкультурный диалог_Page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yam\Downloads\межкультурный\межкультурный\ФИФА Межкультурный диалог_Page_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nyam\Downloads\межкультурный\межкультурный\ФИФА Межкультурный диалог_Pag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yam\Downloads\межкультурный\межкультурный\ФИФА Межкультурный диалог_Page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yam\Downloads\задник у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nyam\Downloads\межкультурный\межкультурный\ФИФА Межкультурный диалог_Pag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nyam\Downloads\межкультурный\межкультурный\ФИФА Межкультурный диалог_Pag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nyam\Downloads\межкультурный\межкультурный\ФИФА Межкультурный диалог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nyam\Downloads\межкультурный\межкультурный\ФИФА Межкультурный диалог_Page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yam\Downloads\межкультурный\межкультурный\ФИФА Межкультурный диалог_Page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nyam\Downloads\межкультурный\межкультурный\ФИФА Межкультурный диалог_Page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2668</Words>
  <Application>Microsoft Office PowerPoint</Application>
  <PresentationFormat>Экран (4:3)</PresentationFormat>
  <Paragraphs>202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Verdana</vt:lpstr>
      <vt:lpstr>Whitney Book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МНОГОЕ ЗАВИСИТ  ОТ  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</dc:creator>
  <cp:lastModifiedBy>Анна Макарчук</cp:lastModifiedBy>
  <cp:revision>23</cp:revision>
  <dcterms:created xsi:type="dcterms:W3CDTF">2018-02-15T16:37:23Z</dcterms:created>
  <dcterms:modified xsi:type="dcterms:W3CDTF">2018-03-26T19:25:08Z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2018-02-15T00:00:00Z</vt:filetime>
  </property>
</Properties>
</file>