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7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64" r:id="rId10"/>
    <p:sldId id="265" r:id="rId11"/>
    <p:sldId id="266" r:id="rId12"/>
    <p:sldId id="267" r:id="rId13"/>
    <p:sldId id="268" r:id="rId14"/>
    <p:sldId id="29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95" r:id="rId30"/>
    <p:sldId id="293" r:id="rId3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4" d="100"/>
          <a:sy n="74" d="100"/>
        </p:scale>
        <p:origin x="-1576" y="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686E6-A264-4B33-8550-7CD5AECFA911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AA99B-4617-489B-A768-705E0FD76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8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Whitney Book"/>
              </a:rPr>
              <a:t>Ведущий говорит примерно следующее:</a:t>
            </a:r>
          </a:p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«Наше сегодняшнее занятие продлится 90 минут и будет посвящено общению, свободному от проявлений дискриминации. Мы поговорим о том, какие люди вероятнее других могут стать жертвами дискриминации, и о том, как построить общение, чтобы словом или делом не обидеть и не унизить их. В итоге нашего занятия мы сформулируем для себя правила</a:t>
            </a:r>
          </a:p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корректного общения, свободного от проявлений дискриминации».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Whitney Book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39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«Еще спустя 31 год, 13 декабря 2006 года, резолюцией 61/106 Генеральной Ассамблеи ООН был принят еще один документ — Конвенция о правах инвалидов. Цель Конвенции заключается в том, чтобы поощрять, защищать и обеспечивать полное и равное осуществление людьми с инвалидностью всех прав человека и основных свобод, а также поощрять уважение присущего им достоинства.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Как вы думаете, почему возникла необходимость в этих документах?».</a:t>
            </a:r>
          </a:p>
          <a:p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r>
              <a:rPr lang="ru-RU" sz="1400" dirty="0" smtClean="0"/>
              <a:t>Далее </a:t>
            </a:r>
            <a:r>
              <a:rPr lang="ru-RU" sz="1400" dirty="0"/>
              <a:t>проводится упражнение «Социально уязвимые группы общества»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0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«10% землян живет с инвалидностью. Это каждый десятый житель нашей планеты. 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Для защиты прав людей с инвалидностью должно делаться и делается многое — на уровне ООН, отдельных государств, городов, районов, проектов».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41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«Так, с 2011 года в России стартовала федеральная целевая программа „Доступная среда˝, направленная на то, чтобы граждане с ограниченными возможностями здоровья ощущали себя полноценными членами общества. Ежегодно на реализацию этих целей выделяется порядка 50 миллиардов рублей. Программа будет действовать до 2020 года, впоследствии будет продлена до 2025 года».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14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0600" y="3276600"/>
            <a:ext cx="7315200" cy="2700337"/>
          </a:xfrm>
        </p:spPr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Многое делается и в рамках подготовки к Чемпионату. FIFA™ и Оргкомитет работают над тем, чтобы матчи Чемпионата мира по футболу FIFA 2018 в России™ были доступны всем. Для этого: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организуются специальные парковки, зоны отдыха, специальные входы, пути доступности, места на стадионе, туалеты и проч.; 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обеспечиваются необходимые услуги: специальная билетная программа, предоставление инвалидных колясок на стадионах, аудио-описательное комментирование для незрячих и слабовидящих людей; 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готовятся волонтеры по оказанию необходимой помощи людям с инвалидностью и маломобильным группам населения». 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55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«Однако многое зависит и от нас. Порой, встречая человека другой расы или национальности, мы, руководствуясь самыми лучшими побуждениями, можем поставить его в неловкое положение, оскорбить или даже дискриминировать. И в наших силах этого избежать</a:t>
            </a:r>
          </a:p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Давайте посмотрим, как это можно сделать.</a:t>
            </a:r>
          </a:p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Для этого представим себе несколько ситуаций , которые могли бы произойти на Чемпионате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48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  <a:latin typeface="Whitney SSm Semibold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181600" y="6488113"/>
            <a:ext cx="3962400" cy="344487"/>
          </a:xfrm>
        </p:spPr>
        <p:txBody>
          <a:bodyPr/>
          <a:lstStyle/>
          <a:p>
            <a:fld id="{D35AA99B-4617-489B-A768-705E0FD76442}" type="slidenum">
              <a:rPr lang="ru-RU" smtClean="0"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3505200"/>
            <a:ext cx="6324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Whitney Book"/>
              </a:rPr>
              <a:t>Ситуация 1</a:t>
            </a:r>
          </a:p>
          <a:p>
            <a:r>
              <a:rPr lang="ru-RU" sz="1400" dirty="0">
                <a:latin typeface="Whitney Book"/>
              </a:rPr>
              <a:t>Стадион. Девушка на инвалидной коляске подъезжает к трибуне и останавливается</a:t>
            </a:r>
          </a:p>
          <a:p>
            <a:r>
              <a:rPr lang="ru-RU" sz="1400" dirty="0">
                <a:latin typeface="Whitney Book"/>
              </a:rPr>
              <a:t>в нерешительности. Андрей находится неподалеку и видит это.</a:t>
            </a:r>
          </a:p>
          <a:p>
            <a:r>
              <a:rPr lang="ru-RU" sz="1400" dirty="0">
                <a:latin typeface="Whitney Book"/>
              </a:rPr>
              <a:t>Как он поступит?</a:t>
            </a:r>
          </a:p>
        </p:txBody>
      </p:sp>
    </p:spTree>
    <p:extLst>
      <p:ext uri="{BB962C8B-B14F-4D97-AF65-F5344CB8AC3E}">
        <p14:creationId xmlns:p14="http://schemas.microsoft.com/office/powerpoint/2010/main" val="2416920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Комментарии для ведущего:</a:t>
            </a:r>
          </a:p>
          <a:p>
            <a:r>
              <a:rPr lang="ru-RU" dirty="0">
                <a:latin typeface="Whitney Book"/>
              </a:rPr>
              <a:t>В обществе довольно распространен стереотип, что люди с ограниченными возможностями здоровья — слабо образованные, с невысоким интеллектом, ведь им трудно посещать школу и тем более вуз.</a:t>
            </a:r>
          </a:p>
          <a:p>
            <a:r>
              <a:rPr lang="ru-RU" dirty="0">
                <a:latin typeface="Whitney Book"/>
              </a:rPr>
              <a:t>В реальности это не так. Люди с ОВЗ не менее интеллектуальны и образованы, чем остальные.</a:t>
            </a:r>
          </a:p>
          <a:p>
            <a:r>
              <a:rPr lang="ru-RU" dirty="0" err="1">
                <a:latin typeface="Whitney Book"/>
              </a:rPr>
              <a:t>Блогер</a:t>
            </a:r>
            <a:r>
              <a:rPr lang="ru-RU" dirty="0">
                <a:latin typeface="Whitney Book"/>
              </a:rPr>
              <a:t> Евгения Воскобойникова, </a:t>
            </a:r>
            <a:r>
              <a:rPr lang="ru-RU" dirty="0" err="1">
                <a:latin typeface="Whitney Book"/>
              </a:rPr>
              <a:t>колясочница</a:t>
            </a:r>
            <a:r>
              <a:rPr lang="ru-RU" dirty="0">
                <a:latin typeface="Whitney Book"/>
              </a:rPr>
              <a:t>, пишет: «Если у человека нет ноги — это не значит, что у него нет мозгов».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7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r>
              <a:rPr lang="ru-RU" dirty="0" smtClean="0">
                <a:latin typeface="Whitney Book"/>
              </a:rPr>
              <a:t>Люди </a:t>
            </a:r>
            <a:r>
              <a:rPr lang="ru-RU" dirty="0">
                <a:latin typeface="Whitney Book"/>
              </a:rPr>
              <a:t>с ограниченными возможностями здоровья представляются нам как обделенные жизнью и очень ранимые. Кажется, что с ними нужно общаться очень бережно, подбирая слова. Может показаться, что, сказав колясочнику: «Проходите», можно сделать ему больно, напомнив о его ограничениях.</a:t>
            </a:r>
          </a:p>
          <a:p>
            <a:r>
              <a:rPr lang="ru-RU" dirty="0">
                <a:latin typeface="Whitney Book"/>
              </a:rPr>
              <a:t>На самом деле они совершенно нормально относятся к словам «пошли», «идем», «как сходил», воспринимая их как обозначение движения.</a:t>
            </a:r>
          </a:p>
          <a:p>
            <a:r>
              <a:rPr lang="ru-RU" dirty="0">
                <a:latin typeface="Whitney Book"/>
              </a:rPr>
              <a:t>А вот что действительно может обидеть — так это неготовность воспринимать их просто как людей, таких же, как и вы. Это и есть дискриминация.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71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r>
              <a:rPr lang="ru-RU" dirty="0" smtClean="0">
                <a:latin typeface="Whitney Book"/>
              </a:rPr>
              <a:t>Хоть </a:t>
            </a:r>
            <a:r>
              <a:rPr lang="ru-RU" dirty="0">
                <a:latin typeface="Whitney Book"/>
              </a:rPr>
              <a:t>готовность прийти на помощь и похвальна, оказывается, что человек с ОВЗ в таком случае воспринимается как беспомощный, недееспособный. На самом деле именно это очень обижает и даже раздражает. Ведь в основе этого лежит дискриминация — убеждение, что человек с ограничениями по здоровью не такой, как мы. Явным образом это может проявиться в словах. Назвав кого-то «инвалидом», что в переводе означает «сломанный», «неисправный», мы отметим только одно из свойств человека, которое невыгодно отличает его от нас. Неужели это ему поможет? Скорее, обидит и заставит почувствовать себя неуверенно.</a:t>
            </a:r>
          </a:p>
          <a:p>
            <a:r>
              <a:rPr lang="ru-RU" dirty="0">
                <a:latin typeface="Whitney Book"/>
              </a:rPr>
              <a:t>К тому же, дискриминация коварна. Порой она прячется за самыми благообразными поступками.</a:t>
            </a:r>
          </a:p>
          <a:p>
            <a:r>
              <a:rPr lang="ru-RU" dirty="0">
                <a:latin typeface="Whitney Book"/>
              </a:rPr>
              <a:t>Представьте: вы идете по улице, останавливаетесь, видя перед собой лужу. И тут к вам подлетает «добрый человек», хватает вас на руки и куда-то тащит. Наверняка, благодарность — это последнее, что вы почувствуете, ведь так?</a:t>
            </a:r>
          </a:p>
          <a:p>
            <a:r>
              <a:rPr lang="ru-RU" dirty="0">
                <a:latin typeface="Whitney Book"/>
              </a:rPr>
              <a:t>Почему?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24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Это наиболее уважительный и корректный способ поведения.</a:t>
            </a:r>
          </a:p>
          <a:p>
            <a:r>
              <a:rPr lang="ru-RU" dirty="0">
                <a:latin typeface="Whitney Book"/>
              </a:rPr>
              <a:t>Такое поведение не дискриминирует.</a:t>
            </a:r>
          </a:p>
          <a:p>
            <a:r>
              <a:rPr lang="ru-RU" dirty="0">
                <a:latin typeface="Whitney Book"/>
              </a:rPr>
              <a:t>Еще одна цитата </a:t>
            </a:r>
            <a:r>
              <a:rPr lang="ru-RU" dirty="0" err="1">
                <a:latin typeface="Whitney Book"/>
              </a:rPr>
              <a:t>блогера</a:t>
            </a:r>
            <a:r>
              <a:rPr lang="ru-RU" dirty="0">
                <a:latin typeface="Whitney Book"/>
              </a:rPr>
              <a:t> Евгении Воскобойниковой: «У меня одно правило поведения с людьми с ОВЗ: быть естественным и общаться на равных».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6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«Занятие приурочено к двум событиям. Во-первых, сегодня весь мир отмечает особый день — Международный день борьбы за ликвидацию расовой дискриминации, который проводится по решению XXI сессии Генеральной Ассамблеи ООН с 1966 года».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66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Ситуация 2</a:t>
            </a:r>
          </a:p>
          <a:p>
            <a:r>
              <a:rPr lang="ru-RU" dirty="0">
                <a:latin typeface="Whitney Book"/>
              </a:rPr>
              <a:t>Настя находится на стадионе, матч еще не начался, вокруг много людей. К ней подходят двое: мужчина в темных очках, который держит под руку девушку, а другой рукой на шлейке он держит собаку-лабрадора. Мужчина спрашивает Настю, как пройти к трибуне В-11.</a:t>
            </a:r>
          </a:p>
          <a:p>
            <a:r>
              <a:rPr lang="ru-RU" dirty="0">
                <a:latin typeface="Whitney Book"/>
              </a:rPr>
              <a:t>Как она поступит?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05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r>
              <a:rPr lang="ru-RU" dirty="0" smtClean="0">
                <a:latin typeface="Whitney Book"/>
              </a:rPr>
              <a:t>Обращение </a:t>
            </a:r>
            <a:r>
              <a:rPr lang="ru-RU" dirty="0">
                <a:latin typeface="Whitney Book"/>
              </a:rPr>
              <a:t>к сопровождающему, а не к самому незрячему — это ошибка. Таким образом можно подчеркнуть несостоятельность человека, изолировать его.</a:t>
            </a:r>
          </a:p>
          <a:p>
            <a:r>
              <a:rPr lang="ru-RU" dirty="0">
                <a:latin typeface="Whitney Book"/>
              </a:rPr>
              <a:t>Такое поведение дискриминирует.</a:t>
            </a:r>
          </a:p>
          <a:p>
            <a:r>
              <a:rPr lang="ru-RU" dirty="0">
                <a:latin typeface="Whitney Book"/>
              </a:rPr>
              <a:t>Слабовидящий человек не означает слабоумный, ведь так?</a:t>
            </a:r>
          </a:p>
          <a:p>
            <a:r>
              <a:rPr lang="ru-RU" dirty="0">
                <a:latin typeface="Whitney Book"/>
              </a:rPr>
              <a:t>Очень важно не проявлять превосходства и жалости по отношению к незрячим людям. Инвалид по зрению — это такой же человек, как и видящий, только лишенный способности видеть. Ему, может быть, нужна наша помощь, но не жалость.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78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r>
              <a:rPr lang="ru-RU" dirty="0">
                <a:latin typeface="Whitney Book"/>
              </a:rPr>
              <a:t>Во-первых, разговаривая с незрячим, очень важно избегать расплывчатых определений и инструкций, а также не стоит сопровождать свои слова жестами.</a:t>
            </a:r>
          </a:p>
          <a:p>
            <a:r>
              <a:rPr lang="ru-RU" dirty="0">
                <a:latin typeface="Whitney Book"/>
              </a:rPr>
              <a:t>Старайтесь давать четкие и конкретные разъяснения, например: «В пяти шагах справа от Вас находится турникет».</a:t>
            </a:r>
          </a:p>
          <a:p>
            <a:r>
              <a:rPr lang="ru-RU" dirty="0">
                <a:latin typeface="Whitney Book"/>
              </a:rPr>
              <a:t>Предупреждайте о препятствиях</a:t>
            </a:r>
          </a:p>
          <a:p>
            <a:r>
              <a:rPr lang="ru-RU" dirty="0">
                <a:latin typeface="Whitney Book"/>
              </a:rPr>
              <a:t>в помещениях и на улицах (низких притолоках, ступенях, лужах, ямах</a:t>
            </a:r>
          </a:p>
          <a:p>
            <a:r>
              <a:rPr lang="ru-RU" dirty="0">
                <a:latin typeface="Whitney Book"/>
              </a:rPr>
              <a:t>и т.п.).</a:t>
            </a:r>
          </a:p>
          <a:p>
            <a:r>
              <a:rPr lang="ru-RU" dirty="0">
                <a:latin typeface="Whitney Book"/>
              </a:rPr>
              <a:t>Во-вторых, собака-поводырь — это не обычный домашний питомец. Рядом с незрячим она находится на службе. Никогда нельзя командовать, трогать и играть с собакой-поводырем.</a:t>
            </a:r>
          </a:p>
          <a:p>
            <a:r>
              <a:rPr lang="ru-RU" dirty="0">
                <a:latin typeface="Whitney Book"/>
              </a:rPr>
              <a:t>Отвлекая собаку, можно не только вторгнуться в личное пространство человека, но и подвергнуть его опасности.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73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r>
              <a:rPr lang="ru-RU" dirty="0" smtClean="0">
                <a:latin typeface="Whitney Book"/>
              </a:rPr>
              <a:t>Такой </a:t>
            </a:r>
            <a:r>
              <a:rPr lang="ru-RU" dirty="0">
                <a:latin typeface="Whitney Book"/>
              </a:rPr>
              <a:t>поступок унижает достоинство человека. Ведь он в первую очередь человек, а уже потом — невидящий. Он, как и любой человек, нуждается в уважении и самостоятельности.</a:t>
            </a:r>
          </a:p>
          <a:p>
            <a:r>
              <a:rPr lang="ru-RU" dirty="0">
                <a:latin typeface="Whitney Book"/>
              </a:rPr>
              <a:t>Ни в коем случае не нужно хватать незрячего человека и тащить его за собой.</a:t>
            </a:r>
          </a:p>
          <a:p>
            <a:r>
              <a:rPr lang="ru-RU" dirty="0">
                <a:latin typeface="Whitney Book"/>
              </a:rPr>
              <a:t>Если вы хотите проводить незрячего куда-то, сначала предложите ему свою помощь. И не обижайтесь, если вам откажут — ведь человек может и не нуждаться в ней.</a:t>
            </a:r>
          </a:p>
          <a:p>
            <a:r>
              <a:rPr lang="ru-RU" dirty="0">
                <a:latin typeface="Whitney Book"/>
              </a:rPr>
              <a:t>Если ваша помощь принята, предложите слабовидящему взять вас за руку.</a:t>
            </a:r>
          </a:p>
          <a:p>
            <a:r>
              <a:rPr lang="ru-RU" dirty="0">
                <a:latin typeface="Whitney Book"/>
              </a:rPr>
              <a:t>Когда вы идете с незрячим, сгибайте руку в локте, чтобы он мог взять вас под руку. Не держите его крепко, иначе он будет чувствовать себя привязанным</a:t>
            </a:r>
            <a:r>
              <a:rPr lang="ru-RU" dirty="0" smtClean="0">
                <a:latin typeface="Whitney Book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88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r>
              <a:rPr lang="ru-RU" dirty="0" smtClean="0">
                <a:latin typeface="Whitney Book"/>
              </a:rPr>
              <a:t>Это </a:t>
            </a:r>
            <a:r>
              <a:rPr lang="ru-RU" dirty="0">
                <a:latin typeface="Whitney Book"/>
              </a:rPr>
              <a:t>наиболее корректное поведение. Этот ответ достаточно четкий и конкретный, чтобы человек хорошо смог представить себе дорогу.</a:t>
            </a:r>
          </a:p>
          <a:p>
            <a:r>
              <a:rPr lang="ru-RU" dirty="0">
                <a:latin typeface="Whitney Book"/>
              </a:rPr>
              <a:t>Когда человек находится в сопровождении знакомого и собаки, он, скорее всего, не нуждается в дополнительной помощи. Однако стоит приготовиться оказать ее, если попросят.</a:t>
            </a:r>
          </a:p>
          <a:p>
            <a:r>
              <a:rPr lang="ru-RU" dirty="0">
                <a:latin typeface="Whitney Book"/>
              </a:rPr>
              <a:t>Вот еще несколько советов при общении со слабовидящими людьми.</a:t>
            </a:r>
          </a:p>
          <a:p>
            <a:r>
              <a:rPr lang="ru-RU" dirty="0">
                <a:latin typeface="Whitney Book"/>
              </a:rPr>
              <a:t>Если вы хотите предложить незрячему сесть, не надо уговаривать сесть или усаживать силой. Направьте руку на спинку стула или подлокотник, и он сам сядет, если захочет.</a:t>
            </a:r>
          </a:p>
          <a:p>
            <a:r>
              <a:rPr lang="ru-RU" dirty="0">
                <a:latin typeface="Whitney Book"/>
              </a:rPr>
              <a:t>Если вас попросили помочь взять какой-то предмет, не следует тянуть руку незрячего к предмету и брать его рукой этот предмет, дайте ему возможность свободно потрогать предмет.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38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Ситуация 3</a:t>
            </a:r>
          </a:p>
          <a:p>
            <a:r>
              <a:rPr lang="ru-RU" dirty="0">
                <a:latin typeface="Whitney Book"/>
              </a:rPr>
              <a:t>Зона </a:t>
            </a:r>
            <a:r>
              <a:rPr lang="ru-RU" dirty="0" err="1">
                <a:latin typeface="Whitney Book"/>
              </a:rPr>
              <a:t>фудкорта</a:t>
            </a:r>
            <a:r>
              <a:rPr lang="ru-RU" dirty="0">
                <a:latin typeface="Whitney Book"/>
              </a:rPr>
              <a:t> на спортивном стадионе, в ней очень много народа. Пожилой человек с палочкой попадает в толпу, его периодически толкают. Игорь проходит совсем рядом. Пожилой человек случайно задевает его плечом.</a:t>
            </a:r>
          </a:p>
          <a:p>
            <a:r>
              <a:rPr lang="ru-RU" dirty="0">
                <a:latin typeface="Whitney Book"/>
              </a:rPr>
              <a:t>Как поступит Игорь?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86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r>
              <a:rPr lang="ru-RU" dirty="0" smtClean="0">
                <a:latin typeface="Whitney Book"/>
              </a:rPr>
              <a:t>Первый </a:t>
            </a:r>
            <a:r>
              <a:rPr lang="ru-RU" dirty="0">
                <a:latin typeface="Whitney Book"/>
              </a:rPr>
              <a:t>шаг к дискриминации делается в мыслях. Мы подмечаем различия между собой и другим, фиксируемся на них, обобщаем и непроизвольно включаем стереотипы. «Все старики плохо видят и трудно ходят», — думает Игорь. Казалось бы, здесь нет никаких дискриминирующих действий. Он просто проходит мимо, сказав что-то нейтральное. Часто вслух вообще ничего не произносится, но подобные мысли при внешней вежливости приближают дискриминацию. Даже если мы не можем узнать, что думают люди вокруг, в наших силах заметить собственные мысли и не пропустить дискриминацию дальше.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03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Действительно, неприятно, когда в очереди люди толкают друг друга и не выстраиваются по порядку. Особенно несправедливым кажется, когда человек с определенными ограничениями попадает в такую ситуацию. Конечно, ее хочется изменить.</a:t>
            </a:r>
          </a:p>
          <a:p>
            <a:r>
              <a:rPr lang="ru-RU" dirty="0">
                <a:latin typeface="Whitney Book"/>
              </a:rPr>
              <a:t>Но давайте сначала найдем ошибки в подобном поведении. Подсказка: их целых три.</a:t>
            </a:r>
          </a:p>
          <a:p>
            <a:r>
              <a:rPr lang="ru-RU" dirty="0">
                <a:latin typeface="Whitney Book"/>
              </a:rPr>
              <a:t>Во-первых, агрессивные крики направо и налево провоцируют конфликт с окружающими. Поможет ли это решить проблему или только усугубит хаос?</a:t>
            </a:r>
          </a:p>
          <a:p>
            <a:r>
              <a:rPr lang="ru-RU" dirty="0">
                <a:latin typeface="Whitney Book"/>
              </a:rPr>
              <a:t>Во-вторых, так ли хороша стратегия бросаться «причинять добро» и оказывать помощь, о которой не просили? Раньше мы обсуждали, почему не стоит так поступать. Если мы решили, что человек просто боится попросить, лучше сначала уточнить, нужна ли вообще помощь, а не тащить его куда-либо.</a:t>
            </a:r>
          </a:p>
          <a:p>
            <a:r>
              <a:rPr lang="ru-RU" dirty="0">
                <a:latin typeface="Whitney Book"/>
              </a:rPr>
              <a:t>В-третьих, подобные выкрики подчеркивают различия между «подопечным» и остальными людьми, которым тоже, скорее всего, неприятно, что их толкают. Даже если мы заметили, что пожилому человеку сложно пробраться через толпу, не стоит манипулировать этим. «Давить на жалость» и во всеуслышание называть человека «стариком» — это подчеркивать различия между ним и остальными, делать разницу значимой. Это второй шаг к дискриминации.</a:t>
            </a:r>
          </a:p>
          <a:p>
            <a:endParaRPr lang="ru-RU" dirty="0">
              <a:latin typeface="Whitney Book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18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Комментарии для ведущего:</a:t>
            </a:r>
          </a:p>
          <a:p>
            <a:r>
              <a:rPr lang="ru-RU" dirty="0">
                <a:latin typeface="Whitney Book"/>
              </a:rPr>
              <a:t>Порыв благородный. Но, во-первых, почему Игорь уверен, что этот человек хотел именно пробраться за едой? Если все-таки за ней, то за какой конкретно? Комфортно ли будет пожилому человеку, если ему отдадут обед, не будет ли он чувствовать, что его пожалели? Не задаваясь этими вопросами и навязывая свое доброе дело, есть риск унизить человека вместо того, чтобы помочь.</a:t>
            </a:r>
          </a:p>
          <a:p>
            <a:r>
              <a:rPr lang="ru-RU" dirty="0">
                <a:latin typeface="Whitney Book"/>
              </a:rPr>
              <a:t>Во-вторых, различия уже кажутся не просто значимыми — они приводят к тому, что пожилой человек наделяется негативными характеристиками: в глазах Игоря он «беспомощный», его «жалко». Такой образ мыслей подчеркивает неравенство, ставит одного выше другого. А это последний и самый страшный шаг к дискриминации. Как можно не допустить ее?</a:t>
            </a:r>
          </a:p>
          <a:p>
            <a:endParaRPr lang="ru-RU" dirty="0">
              <a:latin typeface="Whitney Book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24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Комментарии для ведущего:</a:t>
            </a:r>
          </a:p>
          <a:p>
            <a:r>
              <a:rPr lang="ru-RU" dirty="0">
                <a:latin typeface="Whitney Book"/>
              </a:rPr>
              <a:t>Это самый уважительный и корректный вариант поведения. Мы уже не раз обсуждали, почему.</a:t>
            </a:r>
          </a:p>
          <a:p>
            <a:r>
              <a:rPr lang="ru-RU" dirty="0">
                <a:latin typeface="Whitney Book"/>
              </a:rPr>
              <a:t>Давайте обобщим поведение в таких ситуациях в виде простых правил. Если мы хотим помочь:</a:t>
            </a:r>
          </a:p>
          <a:p>
            <a:r>
              <a:rPr lang="ru-RU" dirty="0">
                <a:latin typeface="Whitney Book"/>
              </a:rPr>
              <a:t>1) Всегда спрашиваем, нужна ли помощь, прежде чем оказать ее.</a:t>
            </a:r>
          </a:p>
          <a:p>
            <a:r>
              <a:rPr lang="ru-RU" dirty="0">
                <a:latin typeface="Whitney Book"/>
              </a:rPr>
              <a:t>2) Если предложение о помощи принято, спрашиваем, что нужно делать, и четко следуем инструкциям.</a:t>
            </a:r>
          </a:p>
          <a:p>
            <a:r>
              <a:rPr lang="ru-RU" dirty="0">
                <a:latin typeface="Whitney Book"/>
              </a:rPr>
              <a:t>По отношению к кому действуют эти правила? (варианты ответов: люди с ОВЗ, пожилые люди, вообще все). Вспомните пример про лужу из первой ситуации. Эти правила применимы вообще ко всем людям вне зависимости от их характеристик и различий.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1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«Во-вторых, менее ста дней осталось до начала грандиозного события — Чемпионата мира по футболу FIFA 2018™.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Чемпионат — это не просто соревнование футбольных команд. Это глобальное событие, оказывающее значительное влияние на весь мир».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2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328987"/>
          </a:xfrm>
        </p:spPr>
        <p:txBody>
          <a:bodyPr/>
          <a:lstStyle/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«Футбол — самая популярная и массовая игра в истории человечества. </a:t>
            </a:r>
          </a:p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Давайте проверим. Я буду задавать вопросы, а вас попрошу поднимать руку, если вы можете ответить на вопрос положительно. Вот первый, тренировочный вопрос: поднимите руки, кто знает, что такое футбол». </a:t>
            </a:r>
          </a:p>
          <a:p>
            <a:endParaRPr lang="ru-RU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Далее ведущий продолжает интерактивное голосование, задавая следующие вопросы: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хоть раз играл в футбол: на поле, во дворе, на любой площадке?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когда-нибудь занимался футболом в спортивных секциях?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был на футбольном матче?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У кого есть любимая футбольная команда или сборная?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знает имена кого-либо из известных футболистов?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когда-нибудь смотрел футбол по телевизору?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знает правила футбола?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хоть раз поднял руку в этом маленьком опросе?</a:t>
            </a:r>
            <a:endParaRPr lang="ru-RU" sz="900" dirty="0">
              <a:solidFill>
                <a:srgbClr val="000000"/>
              </a:solidFill>
              <a:latin typeface="Whitney Book"/>
            </a:endParaRPr>
          </a:p>
          <a:p>
            <a:endParaRPr lang="ru-RU" sz="900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Ведущий продолжает: «В футбол так или иначе вовлечены полтора миллиарда людей. Получается, что для каждого пятого жителя планеты футбол является важной частью жизни». 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5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213100"/>
          </a:xfrm>
        </p:spPr>
        <p:txBody>
          <a:bodyPr/>
          <a:lstStyle/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«Существует около 1,5 миллионов футбольных команд. Это в 30 раз больше, чем банков во всем мире. И примерно столько же, сколько видов животных обитает на нашей планете.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Известно, что каждую минуту где-то на планете проходит футбольный матч.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Международная ассоциация футбола объединяет 211 стран, в то время как Организация Объединенных Наций — 193. Статистика распространенности футбола впечатляет.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Футбол доступен для всех. В футбол можно играть везде, где есть площадка и мяч.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футбол играют на стадионах и во дворах, в Австралии и Африке, во Владивостоке и Калининграде. Футбол объединяет людей разного возраста, разных профессий, разной веры, людей, говорящих на разных языках. Футбол является неотъемлемой частью нашего общества.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Что бы ни происходило в мире, правила футбола остаются принципиально неизменными и равными для всех. Футбол — это уникальное явление в истории человечества.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Почему футбол стал таким популярным? Секрет футбола в том, что люди из разных уголков планеты разделяют общие правила и ценности, и это их объединяет». </a:t>
            </a:r>
            <a:endParaRPr lang="ru-RU" sz="13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1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«Осознавая это, FIFA™ провозгласила четыре ключевых ценности Чемпионата, которые затрагивают весь мир и меняют его к лучшему. И одна из этих ценностей — многообразие и </a:t>
            </a:r>
            <a:r>
              <a:rPr lang="ru-RU" sz="160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антидискриминация</a:t>
            </a:r>
            <a:r>
              <a:rPr lang="ru-RU" sz="16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».</a:t>
            </a:r>
            <a:endParaRPr lang="ru-RU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5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«Чемпионат мира по футболу — важнейшее футбольное событие планеты. Он проходит один раз в четыре года. 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2018 году нашей стране выпала честь стать хозяйкой Чемпионата. </a:t>
            </a:r>
            <a:endParaRPr lang="ru-RU" sz="1400" i="1" dirty="0" smtClean="0">
              <a:solidFill>
                <a:schemeClr val="accent5">
                  <a:lumMod val="75000"/>
                </a:schemeClr>
              </a:solidFill>
              <a:latin typeface="Whitney Book"/>
            </a:endParaRPr>
          </a:p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С 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14 июня по 15 июля в 11 городах России пройдут 64 матча, в которых примут участие 32 сильнейшие сборные мира.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Каждый второй жителей планеты будет смотреть Чемпионат по телевизору. Представьте себе, внимание половины населения Земли будет приковано к нашей стране.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Гостями Чемпионата станут более миллиона болельщиков из разных стран мира. Целый месяц у нас с вами будет возможность не только смотреть красивый футбол, но и общаться с людьми из самых разных уголков планеты. Это шанс получить уникальный опыт!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Чемпионат — это событие, которое объединит всех людей без исключения. И очень важно, чтобы и на матчах, и после них соблюдались его ценности, в частности ценность многообразия и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антидискриминации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. Сегодня мы подумаем, что может быть сделано для этого».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1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«Первая статья Всеобщей декларации прав человека гласит: „Все люди рождаются свободными и равными в своем достоинстве и правах. Они наделены разумом и совестью и должны поступать в отношении друг друга в духе братства”. Это был первый документ Организации Объединенных Наций, принятый еще в 1948 году».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0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«А спустя 27 лет, 9 декабря 1975 года, была принята Декларация прав инвалидов, третья статья которой гласит следующее: „Инвалиды имеют неотъемлемое право на уважение их человеческого достоинства. Инвалиды, каковы бы ни были происхождение, характер и серьезность их увечий или недостатков, имеют те же основные права, что и их сограждане того же возраста, что, в первую очередь, означает право на удовлетворительную жизнь, которая была бы как можно более нормальной и полнокровной».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A99B-4617-489B-A768-705E0FD764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720100"/>
            <a:ext cx="82550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55" dirty="0"/>
              <a:t>‹#›</a:t>
            </a:fld>
            <a:endParaRPr spc="-1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4817" y="229213"/>
            <a:ext cx="746282" cy="814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55" dirty="0"/>
              <a:t>‹#›</a:t>
            </a:fld>
            <a:endParaRPr spc="-1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55" dirty="0"/>
              <a:t>‹#›</a:t>
            </a:fld>
            <a:endParaRPr spc="-1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4817" y="229213"/>
            <a:ext cx="746282" cy="814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55" dirty="0"/>
              <a:t>‹#›</a:t>
            </a:fld>
            <a:endParaRPr spc="-1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55" dirty="0"/>
              <a:t>‹#›</a:t>
            </a:fld>
            <a:endParaRPr spc="-15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74940" y="2584460"/>
            <a:ext cx="6120000" cy="443198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263" y="3176972"/>
            <a:ext cx="5760000" cy="648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396000"/>
            <a:ext cx="161849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6196" y="353059"/>
            <a:ext cx="327152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3337" y="2979153"/>
            <a:ext cx="6337325" cy="1475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4239" y="6564374"/>
            <a:ext cx="174625" cy="187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55" dirty="0"/>
              <a:t>‹#›</a:t>
            </a:fld>
            <a:endParaRPr spc="-1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8755" y="6577074"/>
            <a:ext cx="45085" cy="1625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0" spc="-285" dirty="0">
                <a:solidFill>
                  <a:srgbClr val="0D6CB5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31" name="object 531"/>
          <p:cNvSpPr txBox="1"/>
          <p:nvPr/>
        </p:nvSpPr>
        <p:spPr>
          <a:xfrm>
            <a:off x="444500" y="1720100"/>
            <a:ext cx="61575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35" dirty="0">
                <a:solidFill>
                  <a:srgbClr val="FFFFFF"/>
                </a:solidFill>
                <a:latin typeface="Arial"/>
                <a:cs typeface="Arial"/>
              </a:rPr>
              <a:t>Всероссийский</a:t>
            </a:r>
            <a:r>
              <a:rPr sz="3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14" dirty="0">
                <a:solidFill>
                  <a:srgbClr val="FFFFFF"/>
                </a:solidFill>
                <a:latin typeface="Arial"/>
                <a:cs typeface="Arial"/>
              </a:rPr>
              <a:t>урок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145" dirty="0">
                <a:solidFill>
                  <a:srgbClr val="FFFFFF"/>
                </a:solidFill>
                <a:latin typeface="Arial"/>
                <a:cs typeface="Arial"/>
              </a:rPr>
              <a:t>«Футбол </a:t>
            </a:r>
            <a:r>
              <a:rPr sz="3000" b="1" spc="120" dirty="0">
                <a:solidFill>
                  <a:srgbClr val="FFFFFF"/>
                </a:solidFill>
                <a:latin typeface="Arial"/>
                <a:cs typeface="Arial"/>
              </a:rPr>
              <a:t>без</a:t>
            </a:r>
            <a:r>
              <a:rPr sz="3000" b="1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45" dirty="0">
                <a:solidFill>
                  <a:srgbClr val="FFFFFF"/>
                </a:solidFill>
                <a:latin typeface="Arial"/>
                <a:cs typeface="Arial"/>
              </a:rPr>
              <a:t>дискриминации»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026" name="Picture 2" descr="C:\Users\anyam\Downloads\заголовок 14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80"/>
            <a:ext cx="9144000" cy="68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yam\Downloads\соц уязвимые\соц уязвимые\ФИФА Социально уязвимые группы общества_Pag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nyam\Downloads\соц уязвимые\соц уязвимые\ФИФА Социально уязвимые группы общества_Pag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nyam\Downloads\соц уязвимые\соц уязвимые\ФИФА Социально уязвимые группы общества_Page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nyam\Downloads\соц уязвимые\соц уязвимые\ФИФА Социально уязвимые группы общества_Pag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128746"/>
            <a:ext cx="8510905" cy="561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900" spc="40" dirty="0">
                <a:solidFill>
                  <a:srgbClr val="0D6CB5"/>
                </a:solidFill>
                <a:latin typeface="Arial"/>
                <a:cs typeface="Arial"/>
              </a:rPr>
              <a:t></a:t>
            </a:r>
            <a:r>
              <a:rPr sz="900" spc="50" dirty="0">
                <a:solidFill>
                  <a:srgbClr val="0D6CB5"/>
                </a:solidFill>
                <a:latin typeface="Arial"/>
                <a:cs typeface="Arial"/>
              </a:rPr>
              <a:t>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575"/>
              </a:spcBef>
            </a:pPr>
            <a:r>
              <a:rPr sz="1000" spc="-195" dirty="0">
                <a:solidFill>
                  <a:srgbClr val="0D6CB5"/>
                </a:solidFill>
                <a:latin typeface="Verdana"/>
                <a:cs typeface="Verdana"/>
              </a:rPr>
              <a:t>15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671"/>
            <a:ext cx="9144000" cy="685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8986" y="354790"/>
            <a:ext cx="368936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5" dirty="0">
                <a:latin typeface="Whitney Book"/>
              </a:rPr>
              <a:t>МНОГОЕ</a:t>
            </a:r>
            <a:r>
              <a:rPr sz="3600" spc="-690" dirty="0">
                <a:latin typeface="Whitney Book"/>
              </a:rPr>
              <a:t> </a:t>
            </a:r>
            <a:r>
              <a:rPr spc="120" dirty="0">
                <a:latin typeface="Whitney Book"/>
              </a:rPr>
              <a:t>ЗАВИСИТ</a:t>
            </a:r>
            <a:endParaRPr sz="3600" dirty="0">
              <a:latin typeface="Whitney Book"/>
            </a:endParaRPr>
          </a:p>
          <a:p>
            <a:pPr marL="1856739">
              <a:lnSpc>
                <a:spcPct val="100000"/>
              </a:lnSpc>
            </a:pPr>
            <a:r>
              <a:rPr lang="ru-RU" spc="85" dirty="0" smtClean="0">
                <a:latin typeface="Whitney Book"/>
              </a:rPr>
              <a:t> </a:t>
            </a:r>
            <a:r>
              <a:rPr spc="85" dirty="0" smtClean="0">
                <a:latin typeface="Whitney Book"/>
              </a:rPr>
              <a:t>ОТ</a:t>
            </a:r>
            <a:r>
              <a:rPr lang="ru-RU" spc="85" dirty="0" smtClean="0">
                <a:latin typeface="Whitney Book"/>
              </a:rPr>
              <a:t>  </a:t>
            </a:r>
            <a:r>
              <a:rPr spc="-385" dirty="0" smtClean="0">
                <a:latin typeface="Whitney Book"/>
              </a:rPr>
              <a:t> </a:t>
            </a:r>
            <a:r>
              <a:rPr sz="3600" spc="300" dirty="0">
                <a:latin typeface="Whitney Book"/>
              </a:rPr>
              <a:t>НАС</a:t>
            </a:r>
            <a:endParaRPr sz="3600" dirty="0">
              <a:latin typeface="Whitney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68348" y="457200"/>
            <a:ext cx="842759" cy="91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474324" y="5410200"/>
            <a:ext cx="386907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305" dirty="0" smtClean="0">
                <a:latin typeface="Whitney Book"/>
              </a:rPr>
              <a:t>Давайте рассмотрим примеры ситуаций</a:t>
            </a:r>
            <a:endParaRPr lang="ru-RU" sz="2400" kern="0" dirty="0">
              <a:latin typeface="Whitney Book"/>
            </a:endParaRPr>
          </a:p>
        </p:txBody>
      </p:sp>
    </p:spTree>
    <p:extLst>
      <p:ext uri="{BB962C8B-B14F-4D97-AF65-F5344CB8AC3E}">
        <p14:creationId xmlns:p14="http://schemas.microsoft.com/office/powerpoint/2010/main" val="40469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yam\Downloads\соц уязвимые\соц уязвимые\ФИФА Социально уязвимые группы общества_Page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yam\Downloads\соц уязвимые\соц уязвимые\ФИФА Социально уязвимые группы общества_Page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yam\Downloads\соц уязвимые\соц уязвимые\ФИФА Социально уязвимые группы общества_Pag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yam\Downloads\соц уязвимые\соц уязвимые\ФИФА Социально уязвимые группы общества_Page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yam\Downloads\соц уязвимые\соц уязвимые\ФИФА Социально уязвимые группы общества_Page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yam\Downloads\межкультурный\межкультурный\ФИФА Межкультурный диалог_Page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yam\Downloads\соц уязвимые\соц уязвимые\ФИФА Социально уязвимые группы общества_Page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nyam\Downloads\соц уязвимые\соц уязвимые\ФИФА Социально уязвимые группы общества_Page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yam\Downloads\соц уязвимые\соц уязвимые\ФИФА Социально уязвимые группы общества_Page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yam\Downloads\соц уязвимые\соц уязвимые\ФИФА Социально уязвимые группы общества_Page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nyam\Downloads\соц уязвимые\соц уязвимые\ФИФА Социально уязвимые группы общества_Page_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yam\Downloads\соц уязвимые\соц уязвимые\ФИФА Социально уязвимые группы общества_Page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yam\Downloads\соц уязвимые\соц уязвимые\ФИФА Социально уязвимые группы общества_Page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nyam\Downloads\соц уязвимые\соц уязвимые\ФИФА Социально уязвимые группы общества_Page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yam\Downloads\соц уязвимые\соц уязвимые\ФИФА Социально уязвимые группы общества_Page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nyam\Downloads\соц уязвимые\соц уязвимые\ФИФА Социально уязвимые группы общества_Page_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2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nyam\Downloads\межкультурный\межкультурный\ФИФА Межкультурный диалог_Page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nyam\Downloads\задник ур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nyam\Downloads\межкультурный\межкультурный\ФИФА Межкультурный диалог_Page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nyam\Downloads\межкультурный\межкультурный\ФИФА Межкультурный диалог_Page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nyam\Downloads\межкультурный\межкультурный\ФИФА Межкультурный диалог_Page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nyam\Downloads\межкультурный\межкультурный\ФИФА Межкультурный диалог_Page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yam\Downloads\межкультурный\межкультурный\ФИФА Межкультурный диалог_Page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yam\Downloads\соц уязвимые\соц уязвимые\ФИФА Социально уязвимые группы общества_Page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2730</Words>
  <Application>Microsoft Office PowerPoint</Application>
  <PresentationFormat>Экран (4:3)</PresentationFormat>
  <Paragraphs>195</Paragraphs>
  <Slides>30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МНОГОЕ ЗАВИСИТ  ОТ  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Майнгардт</dc:creator>
  <cp:lastModifiedBy>Анна Макарчук</cp:lastModifiedBy>
  <cp:revision>15</cp:revision>
  <dcterms:created xsi:type="dcterms:W3CDTF">2018-02-15T16:35:27Z</dcterms:created>
  <dcterms:modified xsi:type="dcterms:W3CDTF">2018-03-04T06:52:34Z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2018-01-30T00:00:00Z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2018-02-15T00:00:00Z</vt:filetime>
  </property>
</Properties>
</file>